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nton" pitchFamily="2" charset="0"/>
      <p:regular r:id="rId32"/>
    </p:embeddedFont>
    <p:embeddedFont>
      <p:font typeface="Arimo" panose="020B0604020202020204" charset="0"/>
      <p:regular r:id="rId33"/>
    </p:embeddedFont>
    <p:embeddedFont>
      <p:font typeface="Arimo Bold" panose="020B0604020202020204" charset="0"/>
      <p:regular r:id="rId34"/>
    </p:embeddedFont>
    <p:embeddedFont>
      <p:font typeface="Calibri" panose="020F0502020204030204"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Bold" panose="00000800000000000000" charset="0"/>
      <p:regular r:id="rId43"/>
    </p:embeddedFont>
    <p:embeddedFont>
      <p:font typeface="Montserrat Extra-Bold" panose="020B0604020202020204" charset="0"/>
      <p:regular r:id="rId44"/>
    </p:embeddedFont>
    <p:embeddedFont>
      <p:font typeface="Montserrat Extra-Bold Bold" panose="020B0604020202020204" charset="0"/>
      <p:regular r:id="rId45"/>
    </p:embeddedFont>
    <p:embeddedFont>
      <p:font typeface="Montserrat Extra-Bold Bold Italics" panose="020B0604020202020204" charset="0"/>
      <p:regular r:id="rId46"/>
    </p:embeddedFont>
    <p:embeddedFont>
      <p:font typeface="Montserrat Extra-Bold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rot="-7020778">
            <a:off x="-6402716" y="821505"/>
            <a:ext cx="16230600" cy="10441156"/>
          </a:xfrm>
          <a:prstGeom prst="rect">
            <a:avLst/>
          </a:prstGeom>
          <a:solidFill>
            <a:srgbClr val="213559"/>
          </a:solidFill>
        </p:spPr>
      </p:sp>
      <p:sp>
        <p:nvSpPr>
          <p:cNvPr id="3" name="AutoShape 3"/>
          <p:cNvSpPr/>
          <p:nvPr/>
        </p:nvSpPr>
        <p:spPr>
          <a:xfrm rot="-7020778">
            <a:off x="-7923801" y="821505"/>
            <a:ext cx="16230600" cy="10441156"/>
          </a:xfrm>
          <a:prstGeom prst="rect">
            <a:avLst/>
          </a:prstGeom>
          <a:solidFill>
            <a:srgbClr val="263F6B"/>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6242" y="8956802"/>
            <a:ext cx="1783058" cy="295015"/>
          </a:xfrm>
          <a:prstGeom prst="rect">
            <a:avLst/>
          </a:prstGeom>
        </p:spPr>
      </p:pic>
      <p:sp>
        <p:nvSpPr>
          <p:cNvPr id="5" name="AutoShape 5"/>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6" name="AutoShape 6"/>
          <p:cNvSpPr/>
          <p:nvPr/>
        </p:nvSpPr>
        <p:spPr>
          <a:xfrm>
            <a:off x="-2298994" y="9582841"/>
            <a:ext cx="9005773" cy="0"/>
          </a:xfrm>
          <a:prstGeom prst="line">
            <a:avLst/>
          </a:prstGeom>
          <a:ln w="19050" cap="rnd">
            <a:solidFill>
              <a:srgbClr val="FFFFFF"/>
            </a:solidFill>
            <a:prstDash val="solid"/>
            <a:headEnd type="none" w="sm" len="sm"/>
            <a:tailEnd type="none" w="sm" len="sm"/>
          </a:ln>
        </p:spPr>
      </p:sp>
      <p:sp>
        <p:nvSpPr>
          <p:cNvPr id="7" name="AutoShape 7"/>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8" name="AutoShape 8"/>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9" name="AutoShape 9"/>
          <p:cNvSpPr/>
          <p:nvPr/>
        </p:nvSpPr>
        <p:spPr>
          <a:xfrm>
            <a:off x="628699" y="2392260"/>
            <a:ext cx="1291530" cy="0"/>
          </a:xfrm>
          <a:prstGeom prst="line">
            <a:avLst/>
          </a:prstGeom>
          <a:ln w="19050" cap="rnd">
            <a:solidFill>
              <a:srgbClr val="FFFFFF"/>
            </a:solidFill>
            <a:prstDash val="solid"/>
            <a:headEnd type="none" w="sm" len="sm"/>
            <a:tailEnd type="none" w="sm" len="sm"/>
          </a:ln>
        </p:spPr>
      </p:sp>
      <p:pic>
        <p:nvPicPr>
          <p:cNvPr id="10" name="Picture 10"/>
          <p:cNvPicPr>
            <a:picLocks noChangeAspect="1"/>
          </p:cNvPicPr>
          <p:nvPr/>
        </p:nvPicPr>
        <p:blipFill>
          <a:blip r:embed="rId4"/>
          <a:srcRect/>
          <a:stretch>
            <a:fillRect/>
          </a:stretch>
        </p:blipFill>
        <p:spPr>
          <a:xfrm>
            <a:off x="4399139" y="0"/>
            <a:ext cx="13888861" cy="10416646"/>
          </a:xfrm>
          <a:prstGeom prst="rect">
            <a:avLst/>
          </a:prstGeom>
        </p:spPr>
      </p:pic>
      <p:sp>
        <p:nvSpPr>
          <p:cNvPr id="11" name="TextBox 11"/>
          <p:cNvSpPr txBox="1"/>
          <p:nvPr/>
        </p:nvSpPr>
        <p:spPr>
          <a:xfrm>
            <a:off x="191499" y="541436"/>
            <a:ext cx="3740859" cy="1441249"/>
          </a:xfrm>
          <a:prstGeom prst="rect">
            <a:avLst/>
          </a:prstGeom>
        </p:spPr>
        <p:txBody>
          <a:bodyPr lIns="0" tIns="0" rIns="0" bIns="0" rtlCol="0" anchor="t">
            <a:spAutoFit/>
          </a:bodyPr>
          <a:lstStyle/>
          <a:p>
            <a:pPr>
              <a:lnSpc>
                <a:spcPts val="3727"/>
              </a:lnSpc>
            </a:pPr>
            <a:r>
              <a:rPr lang="en-US" sz="4188" spc="-247">
                <a:solidFill>
                  <a:srgbClr val="FFFFFF"/>
                </a:solidFill>
                <a:latin typeface="Montserrat Extra-Bold Italics"/>
              </a:rPr>
              <a:t>SYCOMORE EVANGELICAL MISSION</a:t>
            </a:r>
          </a:p>
        </p:txBody>
      </p:sp>
      <p:sp>
        <p:nvSpPr>
          <p:cNvPr id="12" name="TextBox 12"/>
          <p:cNvSpPr txBox="1"/>
          <p:nvPr/>
        </p:nvSpPr>
        <p:spPr>
          <a:xfrm>
            <a:off x="49536" y="5776672"/>
            <a:ext cx="4024786" cy="1080367"/>
          </a:xfrm>
          <a:prstGeom prst="rect">
            <a:avLst/>
          </a:prstGeom>
        </p:spPr>
        <p:txBody>
          <a:bodyPr lIns="0" tIns="0" rIns="0" bIns="0" rtlCol="0" anchor="t">
            <a:spAutoFit/>
          </a:bodyPr>
          <a:lstStyle/>
          <a:p>
            <a:pPr algn="r">
              <a:lnSpc>
                <a:spcPts val="2814"/>
              </a:lnSpc>
            </a:pPr>
            <a:r>
              <a:rPr lang="en-US" sz="2871" spc="57">
                <a:solidFill>
                  <a:srgbClr val="FFFFFF"/>
                </a:solidFill>
                <a:latin typeface="Montserrat Extra-Bold Italics"/>
              </a:rPr>
              <a:t>EQUIPPING LEADERS FOR THE HARVEST OF SOULS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144000" y="831352"/>
            <a:ext cx="6798996" cy="3824387"/>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6673" b="-16673"/>
              </a:stretch>
            </a:blipFill>
          </p:spPr>
        </p:sp>
      </p:grpSp>
      <p:grpSp>
        <p:nvGrpSpPr>
          <p:cNvPr id="8" name="Group 8"/>
          <p:cNvGrpSpPr>
            <a:grpSpLocks noChangeAspect="1"/>
          </p:cNvGrpSpPr>
          <p:nvPr/>
        </p:nvGrpSpPr>
        <p:grpSpPr>
          <a:xfrm>
            <a:off x="8985403" y="5381301"/>
            <a:ext cx="7115470" cy="400240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4" b="-4"/>
              </a:stretch>
            </a:blipFill>
          </p:spPr>
        </p:sp>
      </p:grpSp>
      <p:grpSp>
        <p:nvGrpSpPr>
          <p:cNvPr id="10" name="Group 10"/>
          <p:cNvGrpSpPr>
            <a:grpSpLocks noChangeAspect="1"/>
          </p:cNvGrpSpPr>
          <p:nvPr/>
        </p:nvGrpSpPr>
        <p:grpSpPr>
          <a:xfrm>
            <a:off x="1436021" y="5358741"/>
            <a:ext cx="6932637" cy="389955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4" b="-4"/>
              </a:stretch>
            </a:blipFill>
          </p:spPr>
        </p:sp>
      </p:grpSp>
      <p:grpSp>
        <p:nvGrpSpPr>
          <p:cNvPr id="12" name="Group 12"/>
          <p:cNvGrpSpPr>
            <a:grpSpLocks noChangeAspect="1"/>
          </p:cNvGrpSpPr>
          <p:nvPr/>
        </p:nvGrpSpPr>
        <p:grpSpPr>
          <a:xfrm>
            <a:off x="1436021" y="877282"/>
            <a:ext cx="6783948" cy="3815923"/>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4" b="-4"/>
              </a:stretch>
            </a:blipFill>
          </p:spPr>
        </p:sp>
      </p:grpSp>
      <p:sp>
        <p:nvSpPr>
          <p:cNvPr id="14" name="TextBox 14"/>
          <p:cNvSpPr txBox="1"/>
          <p:nvPr/>
        </p:nvSpPr>
        <p:spPr>
          <a:xfrm>
            <a:off x="5788390" y="4788455"/>
            <a:ext cx="5538044" cy="523018"/>
          </a:xfrm>
          <a:prstGeom prst="rect">
            <a:avLst/>
          </a:prstGeom>
        </p:spPr>
        <p:txBody>
          <a:bodyPr lIns="0" tIns="0" rIns="0" bIns="0" rtlCol="0" anchor="t">
            <a:spAutoFit/>
          </a:bodyPr>
          <a:lstStyle/>
          <a:p>
            <a:pPr algn="ctr">
              <a:lnSpc>
                <a:spcPts val="3979"/>
              </a:lnSpc>
            </a:pPr>
            <a:r>
              <a:rPr lang="en-US" sz="4060" spc="-239">
                <a:solidFill>
                  <a:srgbClr val="FFFFFF"/>
                </a:solidFill>
                <a:latin typeface="Montserrat Extra-Bold Italics"/>
              </a:rPr>
              <a:t>MADAGASCAR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1028700" y="615601"/>
            <a:ext cx="9431608" cy="9055797"/>
            <a:chOff x="0" y="0"/>
            <a:chExt cx="12575477" cy="12074396"/>
          </a:xfrm>
        </p:grpSpPr>
        <p:pic>
          <p:nvPicPr>
            <p:cNvPr id="6" name="Picture 6"/>
            <p:cNvPicPr>
              <a:picLocks noChangeAspect="1"/>
            </p:cNvPicPr>
            <p:nvPr/>
          </p:nvPicPr>
          <p:blipFill>
            <a:blip r:embed="rId4"/>
            <a:srcRect l="15283" r="15283"/>
            <a:stretch>
              <a:fillRect/>
            </a:stretch>
          </p:blipFill>
          <p:spPr>
            <a:xfrm>
              <a:off x="0" y="0"/>
              <a:ext cx="12575477" cy="12074396"/>
            </a:xfrm>
            <a:prstGeom prst="rect">
              <a:avLst/>
            </a:prstGeom>
          </p:spPr>
        </p:pic>
      </p:grpSp>
      <p:sp>
        <p:nvSpPr>
          <p:cNvPr id="7" name="TextBox 7"/>
          <p:cNvSpPr txBox="1"/>
          <p:nvPr/>
        </p:nvSpPr>
        <p:spPr>
          <a:xfrm>
            <a:off x="10707958" y="2489583"/>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JESUS FILM BACKPACK</a:t>
            </a:r>
          </a:p>
        </p:txBody>
      </p:sp>
      <p:sp>
        <p:nvSpPr>
          <p:cNvPr id="8" name="AutoShape 8"/>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9" name="TextBox 9"/>
          <p:cNvSpPr txBox="1"/>
          <p:nvPr/>
        </p:nvSpPr>
        <p:spPr>
          <a:xfrm>
            <a:off x="11456236" y="928818"/>
            <a:ext cx="4627078" cy="607027"/>
          </a:xfrm>
          <a:prstGeom prst="rect">
            <a:avLst/>
          </a:prstGeom>
        </p:spPr>
        <p:txBody>
          <a:bodyPr lIns="0" tIns="0" rIns="0" bIns="0" rtlCol="0" anchor="t">
            <a:spAutoFit/>
          </a:bodyPr>
          <a:lstStyle/>
          <a:p>
            <a:pPr algn="just">
              <a:lnSpc>
                <a:spcPts val="4587"/>
              </a:lnSpc>
            </a:pPr>
            <a:r>
              <a:rPr lang="en-US" sz="4680" spc="-276">
                <a:solidFill>
                  <a:srgbClr val="FFFFFF"/>
                </a:solidFill>
                <a:latin typeface="Montserrat Extra-Bold Italics"/>
              </a:rPr>
              <a:t>CONGO, RDC</a:t>
            </a:r>
          </a:p>
        </p:txBody>
      </p:sp>
      <p:sp>
        <p:nvSpPr>
          <p:cNvPr id="10" name="TextBox 10"/>
          <p:cNvSpPr txBox="1"/>
          <p:nvPr/>
        </p:nvSpPr>
        <p:spPr>
          <a:xfrm>
            <a:off x="11456236" y="1914129"/>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FIELD</a:t>
            </a:r>
          </a:p>
        </p:txBody>
      </p:sp>
      <p:sp>
        <p:nvSpPr>
          <p:cNvPr id="11" name="TextBox 11"/>
          <p:cNvSpPr txBox="1"/>
          <p:nvPr/>
        </p:nvSpPr>
        <p:spPr>
          <a:xfrm>
            <a:off x="10662885" y="3195173"/>
            <a:ext cx="5597459" cy="1810385"/>
          </a:xfrm>
          <a:prstGeom prst="rect">
            <a:avLst/>
          </a:prstGeom>
        </p:spPr>
        <p:txBody>
          <a:bodyPr lIns="0" tIns="0" rIns="0" bIns="0" rtlCol="0" anchor="t">
            <a:spAutoFit/>
          </a:bodyPr>
          <a:lstStyle/>
          <a:p>
            <a:pPr algn="ctr">
              <a:lnSpc>
                <a:spcPts val="3639"/>
              </a:lnSpc>
              <a:spcBef>
                <a:spcPct val="0"/>
              </a:spcBef>
            </a:pPr>
            <a:r>
              <a:rPr lang="en-US" sz="2599" spc="51" dirty="0">
                <a:solidFill>
                  <a:srgbClr val="FFFFFF"/>
                </a:solidFill>
                <a:latin typeface="Montserrat"/>
              </a:rPr>
              <a:t>Evangelism in done in their local languages  so that they can better understand the message of Jesus and act on it.</a:t>
            </a:r>
          </a:p>
        </p:txBody>
      </p:sp>
      <p:sp>
        <p:nvSpPr>
          <p:cNvPr id="12" name="TextBox 12"/>
          <p:cNvSpPr txBox="1"/>
          <p:nvPr/>
        </p:nvSpPr>
        <p:spPr>
          <a:xfrm>
            <a:off x="10707958" y="5388339"/>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TRAINING</a:t>
            </a:r>
          </a:p>
        </p:txBody>
      </p:sp>
      <p:sp>
        <p:nvSpPr>
          <p:cNvPr id="13" name="TextBox 13"/>
          <p:cNvSpPr txBox="1"/>
          <p:nvPr/>
        </p:nvSpPr>
        <p:spPr>
          <a:xfrm>
            <a:off x="10779486" y="6121764"/>
            <a:ext cx="5480858" cy="2175654"/>
          </a:xfrm>
          <a:prstGeom prst="rect">
            <a:avLst/>
          </a:prstGeom>
        </p:spPr>
        <p:txBody>
          <a:bodyPr lIns="0" tIns="0" rIns="0" bIns="0" rtlCol="0" anchor="t">
            <a:spAutoFit/>
          </a:bodyPr>
          <a:lstStyle/>
          <a:p>
            <a:pPr algn="ctr">
              <a:lnSpc>
                <a:spcPts val="3495"/>
              </a:lnSpc>
              <a:spcBef>
                <a:spcPct val="0"/>
              </a:spcBef>
            </a:pPr>
            <a:r>
              <a:rPr lang="en-US" sz="2688" spc="53">
                <a:solidFill>
                  <a:srgbClr val="FFFFFF"/>
                </a:solidFill>
                <a:latin typeface="Montserrat Bold"/>
              </a:rPr>
              <a:t>Pastors and leaders are train in missiology in order to impact their congregation so that they can  go and make disciples of all Nations.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144000" y="831352"/>
            <a:ext cx="6798996" cy="3824387"/>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sp>
      </p:grpSp>
      <p:grpSp>
        <p:nvGrpSpPr>
          <p:cNvPr id="8" name="Group 8"/>
          <p:cNvGrpSpPr>
            <a:grpSpLocks noChangeAspect="1"/>
          </p:cNvGrpSpPr>
          <p:nvPr/>
        </p:nvGrpSpPr>
        <p:grpSpPr>
          <a:xfrm>
            <a:off x="9144000" y="5470511"/>
            <a:ext cx="6956872" cy="391319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65" b="-9265"/>
              </a:stretch>
            </a:blipFill>
          </p:spPr>
        </p:sp>
      </p:grpSp>
      <p:grpSp>
        <p:nvGrpSpPr>
          <p:cNvPr id="10" name="Group 10"/>
          <p:cNvGrpSpPr>
            <a:grpSpLocks noChangeAspect="1"/>
          </p:cNvGrpSpPr>
          <p:nvPr/>
        </p:nvGrpSpPr>
        <p:grpSpPr>
          <a:xfrm>
            <a:off x="1436021" y="5381301"/>
            <a:ext cx="6892529" cy="387699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9265" b="-9265"/>
              </a:stretch>
            </a:blipFill>
          </p:spPr>
        </p:sp>
      </p:grpSp>
      <p:grpSp>
        <p:nvGrpSpPr>
          <p:cNvPr id="12" name="Group 12"/>
          <p:cNvGrpSpPr>
            <a:grpSpLocks noChangeAspect="1"/>
          </p:cNvGrpSpPr>
          <p:nvPr/>
        </p:nvGrpSpPr>
        <p:grpSpPr>
          <a:xfrm>
            <a:off x="1436021" y="877282"/>
            <a:ext cx="6892529" cy="3876999"/>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265" b="-9265"/>
              </a:stretch>
            </a:blipFill>
          </p:spPr>
        </p:sp>
      </p:grpSp>
      <p:sp>
        <p:nvSpPr>
          <p:cNvPr id="14" name="TextBox 14"/>
          <p:cNvSpPr txBox="1"/>
          <p:nvPr/>
        </p:nvSpPr>
        <p:spPr>
          <a:xfrm>
            <a:off x="5615245"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CONGO, RDC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058804" y="831352"/>
            <a:ext cx="6884192" cy="3872309"/>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sp>
      </p:grpSp>
      <p:grpSp>
        <p:nvGrpSpPr>
          <p:cNvPr id="8" name="Group 8"/>
          <p:cNvGrpSpPr>
            <a:grpSpLocks noChangeAspect="1"/>
          </p:cNvGrpSpPr>
          <p:nvPr/>
        </p:nvGrpSpPr>
        <p:grpSpPr>
          <a:xfrm>
            <a:off x="9058804" y="5422589"/>
            <a:ext cx="7042068" cy="3961114"/>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384769"/>
            <a:ext cx="6886363" cy="3873531"/>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24276" b="-53519"/>
              </a:stretch>
            </a:blipFill>
          </p:spPr>
        </p:sp>
      </p:grpSp>
      <p:grpSp>
        <p:nvGrpSpPr>
          <p:cNvPr id="12" name="Group 12"/>
          <p:cNvGrpSpPr>
            <a:grpSpLocks noChangeAspect="1"/>
          </p:cNvGrpSpPr>
          <p:nvPr/>
        </p:nvGrpSpPr>
        <p:grpSpPr>
          <a:xfrm>
            <a:off x="1436021" y="877282"/>
            <a:ext cx="6802537" cy="3826379"/>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b="-18530"/>
              </a:stretch>
            </a:blipFill>
          </p:spPr>
        </p:sp>
      </p:grpSp>
      <p:sp>
        <p:nvSpPr>
          <p:cNvPr id="14" name="TextBox 14"/>
          <p:cNvSpPr txBox="1"/>
          <p:nvPr/>
        </p:nvSpPr>
        <p:spPr>
          <a:xfrm>
            <a:off x="5358817" y="47989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CONGO, RDC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09757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1177370" y="161108"/>
            <a:ext cx="9683156" cy="9681653"/>
            <a:chOff x="0" y="0"/>
            <a:chExt cx="12910875" cy="12908871"/>
          </a:xfrm>
        </p:grpSpPr>
        <p:pic>
          <p:nvPicPr>
            <p:cNvPr id="6" name="Picture 6"/>
            <p:cNvPicPr>
              <a:picLocks noChangeAspect="1"/>
            </p:cNvPicPr>
            <p:nvPr/>
          </p:nvPicPr>
          <p:blipFill>
            <a:blip r:embed="rId4"/>
            <a:srcRect l="12494" r="12494"/>
            <a:stretch>
              <a:fillRect/>
            </a:stretch>
          </p:blipFill>
          <p:spPr>
            <a:xfrm>
              <a:off x="0" y="0"/>
              <a:ext cx="12910875" cy="12908871"/>
            </a:xfrm>
            <a:prstGeom prst="rect">
              <a:avLst/>
            </a:prstGeom>
          </p:spPr>
        </p:pic>
      </p:grpSp>
      <p:sp>
        <p:nvSpPr>
          <p:cNvPr id="7" name="TextBox 7"/>
          <p:cNvSpPr txBox="1"/>
          <p:nvPr/>
        </p:nvSpPr>
        <p:spPr>
          <a:xfrm>
            <a:off x="10827056" y="2624910"/>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JESUS FILM BACKPACK</a:t>
            </a:r>
          </a:p>
        </p:txBody>
      </p:sp>
      <p:sp>
        <p:nvSpPr>
          <p:cNvPr id="8" name="TextBox 8"/>
          <p:cNvSpPr txBox="1"/>
          <p:nvPr/>
        </p:nvSpPr>
        <p:spPr>
          <a:xfrm>
            <a:off x="10860526" y="5262503"/>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CHURCH PLANTING</a:t>
            </a:r>
          </a:p>
        </p:txBody>
      </p:sp>
      <p:sp>
        <p:nvSpPr>
          <p:cNvPr id="9" name="TextBox 9"/>
          <p:cNvSpPr txBox="1"/>
          <p:nvPr/>
        </p:nvSpPr>
        <p:spPr>
          <a:xfrm>
            <a:off x="11236023" y="3401688"/>
            <a:ext cx="4577778" cy="1605504"/>
          </a:xfrm>
          <a:prstGeom prst="rect">
            <a:avLst/>
          </a:prstGeom>
        </p:spPr>
        <p:txBody>
          <a:bodyPr lIns="0" tIns="0" rIns="0" bIns="0" rtlCol="0" anchor="t">
            <a:spAutoFit/>
          </a:bodyPr>
          <a:lstStyle/>
          <a:p>
            <a:pPr>
              <a:lnSpc>
                <a:spcPts val="3194"/>
              </a:lnSpc>
            </a:pPr>
            <a:r>
              <a:rPr lang="en-US" sz="2281" spc="45" dirty="0">
                <a:solidFill>
                  <a:srgbClr val="FFFFFF"/>
                </a:solidFill>
                <a:latin typeface="Montserrat"/>
              </a:rPr>
              <a:t>Evangelism in done in their local languages</a:t>
            </a:r>
            <a:r>
              <a:rPr lang="en-US" sz="2281" spc="21" dirty="0">
                <a:solidFill>
                  <a:srgbClr val="FFFFFF"/>
                </a:solidFill>
                <a:latin typeface="Arimo"/>
              </a:rPr>
              <a:t> so that they can better understand the message of Jesus and act on it.</a:t>
            </a:r>
          </a:p>
        </p:txBody>
      </p:sp>
      <p:sp>
        <p:nvSpPr>
          <p:cNvPr id="10" name="TextBox 10"/>
          <p:cNvSpPr txBox="1"/>
          <p:nvPr/>
        </p:nvSpPr>
        <p:spPr>
          <a:xfrm>
            <a:off x="11381015" y="6024238"/>
            <a:ext cx="5015718" cy="17272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Local leaders are trained to lead the churches planted effectively in making them disciples of Jesus.</a:t>
            </a:r>
          </a:p>
        </p:txBody>
      </p:sp>
      <p:sp>
        <p:nvSpPr>
          <p:cNvPr id="11" name="AutoShape 11"/>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12" name="TextBox 12"/>
          <p:cNvSpPr txBox="1"/>
          <p:nvPr/>
        </p:nvSpPr>
        <p:spPr>
          <a:xfrm>
            <a:off x="11236023" y="1143000"/>
            <a:ext cx="5024321" cy="656303"/>
          </a:xfrm>
          <a:prstGeom prst="rect">
            <a:avLst/>
          </a:prstGeom>
        </p:spPr>
        <p:txBody>
          <a:bodyPr lIns="0" tIns="0" rIns="0" bIns="0" rtlCol="0" anchor="t">
            <a:spAutoFit/>
          </a:bodyPr>
          <a:lstStyle/>
          <a:p>
            <a:pPr algn="ctr">
              <a:lnSpc>
                <a:spcPts val="4979"/>
              </a:lnSpc>
            </a:pPr>
            <a:r>
              <a:rPr lang="en-US" sz="5080" spc="-299">
                <a:solidFill>
                  <a:srgbClr val="FFFFFF"/>
                </a:solidFill>
                <a:latin typeface="Montserrat Extra-Bold Italics"/>
              </a:rPr>
              <a:t>SENEGAL</a:t>
            </a:r>
          </a:p>
        </p:txBody>
      </p:sp>
      <p:sp>
        <p:nvSpPr>
          <p:cNvPr id="13" name="TextBox 13"/>
          <p:cNvSpPr txBox="1"/>
          <p:nvPr/>
        </p:nvSpPr>
        <p:spPr>
          <a:xfrm>
            <a:off x="11345576" y="2116131"/>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FIELD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8954268" y="831352"/>
            <a:ext cx="6988728" cy="3931110"/>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sp>
      </p:grpSp>
      <p:grpSp>
        <p:nvGrpSpPr>
          <p:cNvPr id="8" name="Group 8"/>
          <p:cNvGrpSpPr>
            <a:grpSpLocks noChangeAspect="1"/>
          </p:cNvGrpSpPr>
          <p:nvPr/>
        </p:nvGrpSpPr>
        <p:grpSpPr>
          <a:xfrm>
            <a:off x="8954268" y="5363788"/>
            <a:ext cx="7146604" cy="4019914"/>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438631"/>
            <a:ext cx="6790608" cy="381966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16673" b="-16673"/>
              </a:stretch>
            </a:blipFill>
          </p:spPr>
        </p:sp>
      </p:grpSp>
      <p:grpSp>
        <p:nvGrpSpPr>
          <p:cNvPr id="12" name="Group 12"/>
          <p:cNvGrpSpPr>
            <a:grpSpLocks noChangeAspect="1"/>
          </p:cNvGrpSpPr>
          <p:nvPr/>
        </p:nvGrpSpPr>
        <p:grpSpPr>
          <a:xfrm>
            <a:off x="1436021" y="877282"/>
            <a:ext cx="6907073" cy="3885180"/>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265" b="-9265"/>
              </a:stretch>
            </a:blipFill>
          </p:spPr>
        </p:sp>
      </p:grpSp>
      <p:sp>
        <p:nvSpPr>
          <p:cNvPr id="14" name="TextBox 14"/>
          <p:cNvSpPr txBox="1"/>
          <p:nvPr/>
        </p:nvSpPr>
        <p:spPr>
          <a:xfrm>
            <a:off x="5720596"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SENEGAL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144000" y="831352"/>
            <a:ext cx="6798996" cy="3824387"/>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6673" b="-16673"/>
              </a:stretch>
            </a:blipFill>
          </p:spPr>
        </p:sp>
      </p:grpSp>
      <p:grpSp>
        <p:nvGrpSpPr>
          <p:cNvPr id="8" name="Group 8"/>
          <p:cNvGrpSpPr>
            <a:grpSpLocks noChangeAspect="1"/>
          </p:cNvGrpSpPr>
          <p:nvPr/>
        </p:nvGrpSpPr>
        <p:grpSpPr>
          <a:xfrm>
            <a:off x="9144000" y="5470511"/>
            <a:ext cx="6956872" cy="391319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381301"/>
            <a:ext cx="6892529" cy="387699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16673" b="-16673"/>
              </a:stretch>
            </a:blipFill>
          </p:spPr>
        </p:sp>
      </p:grpSp>
      <p:grpSp>
        <p:nvGrpSpPr>
          <p:cNvPr id="12" name="Group 12"/>
          <p:cNvGrpSpPr>
            <a:grpSpLocks noChangeAspect="1"/>
          </p:cNvGrpSpPr>
          <p:nvPr/>
        </p:nvGrpSpPr>
        <p:grpSpPr>
          <a:xfrm>
            <a:off x="1436021" y="877282"/>
            <a:ext cx="6668423" cy="3750941"/>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265" b="-9265"/>
              </a:stretch>
            </a:blipFill>
          </p:spPr>
        </p:sp>
      </p:grpSp>
      <p:sp>
        <p:nvSpPr>
          <p:cNvPr id="14" name="TextBox 14"/>
          <p:cNvSpPr txBox="1"/>
          <p:nvPr/>
        </p:nvSpPr>
        <p:spPr>
          <a:xfrm>
            <a:off x="5513661"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SENEGAL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469126" y="615601"/>
            <a:ext cx="16230600" cy="9055797"/>
          </a:xfrm>
          <a:prstGeom prst="rect">
            <a:avLst/>
          </a:prstGeom>
          <a:solidFill>
            <a:srgbClr val="213559"/>
          </a:solidFill>
        </p:spPr>
      </p:sp>
      <p:grpSp>
        <p:nvGrpSpPr>
          <p:cNvPr id="5" name="Group 5"/>
          <p:cNvGrpSpPr/>
          <p:nvPr/>
        </p:nvGrpSpPr>
        <p:grpSpPr>
          <a:xfrm>
            <a:off x="1028700" y="390420"/>
            <a:ext cx="9948225" cy="9506159"/>
            <a:chOff x="0" y="0"/>
            <a:chExt cx="13264300" cy="12674879"/>
          </a:xfrm>
        </p:grpSpPr>
        <p:pic>
          <p:nvPicPr>
            <p:cNvPr id="6" name="Picture 6"/>
            <p:cNvPicPr>
              <a:picLocks noChangeAspect="1"/>
            </p:cNvPicPr>
            <p:nvPr/>
          </p:nvPicPr>
          <p:blipFill>
            <a:blip r:embed="rId4"/>
            <a:srcRect l="10756" r="10756"/>
            <a:stretch>
              <a:fillRect/>
            </a:stretch>
          </p:blipFill>
          <p:spPr>
            <a:xfrm>
              <a:off x="0" y="0"/>
              <a:ext cx="13264300" cy="12674879"/>
            </a:xfrm>
            <a:prstGeom prst="rect">
              <a:avLst/>
            </a:prstGeom>
          </p:spPr>
        </p:pic>
      </p:grpSp>
      <p:sp>
        <p:nvSpPr>
          <p:cNvPr id="7" name="TextBox 7"/>
          <p:cNvSpPr txBox="1"/>
          <p:nvPr/>
        </p:nvSpPr>
        <p:spPr>
          <a:xfrm>
            <a:off x="11778442" y="2295182"/>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FIELD</a:t>
            </a:r>
          </a:p>
        </p:txBody>
      </p:sp>
      <p:sp>
        <p:nvSpPr>
          <p:cNvPr id="8" name="TextBox 8"/>
          <p:cNvSpPr txBox="1"/>
          <p:nvPr/>
        </p:nvSpPr>
        <p:spPr>
          <a:xfrm>
            <a:off x="11406420" y="2678588"/>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JESUS FILM BACKPACK</a:t>
            </a:r>
          </a:p>
        </p:txBody>
      </p:sp>
      <p:sp>
        <p:nvSpPr>
          <p:cNvPr id="9" name="TextBox 9"/>
          <p:cNvSpPr txBox="1"/>
          <p:nvPr/>
        </p:nvSpPr>
        <p:spPr>
          <a:xfrm>
            <a:off x="11293393" y="6091249"/>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CHURCH PLANTING</a:t>
            </a:r>
          </a:p>
        </p:txBody>
      </p:sp>
      <p:sp>
        <p:nvSpPr>
          <p:cNvPr id="10" name="AutoShape 10"/>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11" name="TextBox 11"/>
          <p:cNvSpPr txBox="1"/>
          <p:nvPr/>
        </p:nvSpPr>
        <p:spPr>
          <a:xfrm>
            <a:off x="11837359" y="3459638"/>
            <a:ext cx="4153840" cy="2205476"/>
          </a:xfrm>
          <a:prstGeom prst="rect">
            <a:avLst/>
          </a:prstGeom>
        </p:spPr>
        <p:txBody>
          <a:bodyPr lIns="0" tIns="0" rIns="0" bIns="0" rtlCol="0" anchor="t">
            <a:spAutoFit/>
          </a:bodyPr>
          <a:lstStyle/>
          <a:p>
            <a:pPr>
              <a:lnSpc>
                <a:spcPts val="3525"/>
              </a:lnSpc>
            </a:pPr>
            <a:r>
              <a:rPr lang="en-US" sz="2518" spc="50" dirty="0">
                <a:solidFill>
                  <a:srgbClr val="FFFFFF"/>
                </a:solidFill>
                <a:latin typeface="Montserrat"/>
              </a:rPr>
              <a:t>Evangelism in done in their local languages</a:t>
            </a:r>
            <a:r>
              <a:rPr lang="en-US" sz="2518" spc="33" dirty="0">
                <a:solidFill>
                  <a:srgbClr val="FFFFFF"/>
                </a:solidFill>
                <a:latin typeface="Arimo"/>
              </a:rPr>
              <a:t> so that they can better understand the message of Jesus and act on it.</a:t>
            </a:r>
          </a:p>
        </p:txBody>
      </p:sp>
      <p:sp>
        <p:nvSpPr>
          <p:cNvPr id="12" name="TextBox 12"/>
          <p:cNvSpPr txBox="1"/>
          <p:nvPr/>
        </p:nvSpPr>
        <p:spPr>
          <a:xfrm>
            <a:off x="12632222" y="1152525"/>
            <a:ext cx="4627078" cy="798721"/>
          </a:xfrm>
          <a:prstGeom prst="rect">
            <a:avLst/>
          </a:prstGeom>
        </p:spPr>
        <p:txBody>
          <a:bodyPr lIns="0" tIns="0" rIns="0" bIns="0" rtlCol="0" anchor="t">
            <a:spAutoFit/>
          </a:bodyPr>
          <a:lstStyle/>
          <a:p>
            <a:pPr algn="just">
              <a:lnSpc>
                <a:spcPts val="5958"/>
              </a:lnSpc>
            </a:pPr>
            <a:r>
              <a:rPr lang="en-US" sz="6080" spc="-358">
                <a:solidFill>
                  <a:srgbClr val="FFFFFF"/>
                </a:solidFill>
                <a:latin typeface="Montserrat Extra-Bold Italics"/>
              </a:rPr>
              <a:t>TOGO</a:t>
            </a:r>
          </a:p>
        </p:txBody>
      </p:sp>
      <p:sp>
        <p:nvSpPr>
          <p:cNvPr id="13" name="TextBox 13"/>
          <p:cNvSpPr txBox="1"/>
          <p:nvPr/>
        </p:nvSpPr>
        <p:spPr>
          <a:xfrm>
            <a:off x="11576091" y="6900221"/>
            <a:ext cx="5015718" cy="17272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Local leaders are trained to lead the churches planted effectively in making them disciples of Jesus.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293575" y="1028700"/>
            <a:ext cx="6649421" cy="3740253"/>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4" b="-4"/>
              </a:stretch>
            </a:blipFill>
          </p:spPr>
        </p:sp>
      </p:grpSp>
      <p:grpSp>
        <p:nvGrpSpPr>
          <p:cNvPr id="8" name="Group 8"/>
          <p:cNvGrpSpPr>
            <a:grpSpLocks noChangeAspect="1"/>
          </p:cNvGrpSpPr>
          <p:nvPr/>
        </p:nvGrpSpPr>
        <p:grpSpPr>
          <a:xfrm>
            <a:off x="9112726" y="5452919"/>
            <a:ext cx="6988146" cy="3930783"/>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557694"/>
            <a:ext cx="6578937" cy="3700606"/>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16673" b="-16673"/>
              </a:stretch>
            </a:blipFill>
          </p:spPr>
        </p:sp>
      </p:grpSp>
      <p:grpSp>
        <p:nvGrpSpPr>
          <p:cNvPr id="12" name="Group 12"/>
          <p:cNvGrpSpPr>
            <a:grpSpLocks noChangeAspect="1"/>
          </p:cNvGrpSpPr>
          <p:nvPr/>
        </p:nvGrpSpPr>
        <p:grpSpPr>
          <a:xfrm>
            <a:off x="1436021" y="877282"/>
            <a:ext cx="7034397" cy="3956799"/>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16673" b="-16673"/>
              </a:stretch>
            </a:blipFill>
          </p:spPr>
        </p:sp>
      </p:grpSp>
      <p:sp>
        <p:nvSpPr>
          <p:cNvPr id="14" name="TextBox 14"/>
          <p:cNvSpPr txBox="1"/>
          <p:nvPr/>
        </p:nvSpPr>
        <p:spPr>
          <a:xfrm>
            <a:off x="5655530" y="4929331"/>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TOGO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144000" y="831352"/>
            <a:ext cx="6798996" cy="3824387"/>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782" b="-31564"/>
              </a:stretch>
            </a:blipFill>
          </p:spPr>
        </p:sp>
      </p:grpSp>
      <p:grpSp>
        <p:nvGrpSpPr>
          <p:cNvPr id="8" name="Group 8"/>
          <p:cNvGrpSpPr>
            <a:grpSpLocks noChangeAspect="1"/>
          </p:cNvGrpSpPr>
          <p:nvPr/>
        </p:nvGrpSpPr>
        <p:grpSpPr>
          <a:xfrm>
            <a:off x="9171672" y="5486076"/>
            <a:ext cx="6929201" cy="3897627"/>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486076"/>
            <a:ext cx="6706260" cy="3772224"/>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4" b="-4"/>
              </a:stretch>
            </a:blipFill>
          </p:spPr>
        </p:sp>
      </p:grpSp>
      <p:grpSp>
        <p:nvGrpSpPr>
          <p:cNvPr id="12" name="Group 12"/>
          <p:cNvGrpSpPr>
            <a:grpSpLocks noChangeAspect="1"/>
          </p:cNvGrpSpPr>
          <p:nvPr/>
        </p:nvGrpSpPr>
        <p:grpSpPr>
          <a:xfrm>
            <a:off x="1436021" y="877282"/>
            <a:ext cx="6717341" cy="3778457"/>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16673" b="-16673"/>
              </a:stretch>
            </a:blipFill>
          </p:spPr>
        </p:sp>
      </p:grpSp>
      <p:sp>
        <p:nvSpPr>
          <p:cNvPr id="14" name="TextBox 14"/>
          <p:cNvSpPr txBox="1"/>
          <p:nvPr/>
        </p:nvSpPr>
        <p:spPr>
          <a:xfrm>
            <a:off x="5662416"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TOGO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4" name="AutoShape 4"/>
          <p:cNvSpPr/>
          <p:nvPr/>
        </p:nvSpPr>
        <p:spPr>
          <a:xfrm>
            <a:off x="1028700" y="3703457"/>
            <a:ext cx="16230600" cy="5554843"/>
          </a:xfrm>
          <a:prstGeom prst="rect">
            <a:avLst/>
          </a:prstGeom>
          <a:solidFill>
            <a:srgbClr val="213559"/>
          </a:solidFill>
        </p:spPr>
      </p:sp>
      <p:grpSp>
        <p:nvGrpSpPr>
          <p:cNvPr id="5" name="Group 5"/>
          <p:cNvGrpSpPr>
            <a:grpSpLocks noChangeAspect="1"/>
          </p:cNvGrpSpPr>
          <p:nvPr/>
        </p:nvGrpSpPr>
        <p:grpSpPr>
          <a:xfrm>
            <a:off x="9639230" y="-203728"/>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67185" r="-45378"/>
              </a:stretch>
            </a:blipFill>
          </p:spPr>
        </p:sp>
      </p:grpSp>
      <p:sp>
        <p:nvSpPr>
          <p:cNvPr id="7" name="TextBox 7"/>
          <p:cNvSpPr txBox="1"/>
          <p:nvPr/>
        </p:nvSpPr>
        <p:spPr>
          <a:xfrm>
            <a:off x="2457615" y="1162050"/>
            <a:ext cx="5935366" cy="846587"/>
          </a:xfrm>
          <a:prstGeom prst="rect">
            <a:avLst/>
          </a:prstGeom>
        </p:spPr>
        <p:txBody>
          <a:bodyPr lIns="0" tIns="0" rIns="0" bIns="0" rtlCol="0" anchor="t">
            <a:spAutoFit/>
          </a:bodyPr>
          <a:lstStyle/>
          <a:p>
            <a:pPr>
              <a:lnSpc>
                <a:spcPts val="6307"/>
              </a:lnSpc>
            </a:pPr>
            <a:r>
              <a:rPr lang="en-US" sz="6436" spc="-379">
                <a:solidFill>
                  <a:srgbClr val="263F6B"/>
                </a:solidFill>
                <a:latin typeface="Montserrat Extra-Bold Italics"/>
              </a:rPr>
              <a:t>WHO WE ARE</a:t>
            </a:r>
          </a:p>
        </p:txBody>
      </p:sp>
      <p:sp>
        <p:nvSpPr>
          <p:cNvPr id="8" name="TextBox 8"/>
          <p:cNvSpPr txBox="1"/>
          <p:nvPr/>
        </p:nvSpPr>
        <p:spPr>
          <a:xfrm>
            <a:off x="1248913" y="3702947"/>
            <a:ext cx="8610530" cy="5365571"/>
          </a:xfrm>
          <a:prstGeom prst="rect">
            <a:avLst/>
          </a:prstGeom>
        </p:spPr>
        <p:txBody>
          <a:bodyPr lIns="0" tIns="0" rIns="0" bIns="0" rtlCol="0" anchor="t">
            <a:spAutoFit/>
          </a:bodyPr>
          <a:lstStyle/>
          <a:p>
            <a:pPr>
              <a:lnSpc>
                <a:spcPts val="6057"/>
              </a:lnSpc>
            </a:pPr>
            <a:r>
              <a:rPr lang="en-US" sz="2692" spc="53" dirty="0">
                <a:solidFill>
                  <a:srgbClr val="FFFFFF"/>
                </a:solidFill>
                <a:latin typeface="Montserrat Bold"/>
              </a:rPr>
              <a:t>S.E.M. is a non-denominational mission organizations. We work with Protestant, Evangelical, Pentecostal churches and Christian associations. We work for the development and advancement of missionary work in Madagascar, Togo, Gabon, Congo RDC, USA and subsequently around the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330479" y="0"/>
            <a:ext cx="11146000" cy="10287000"/>
            <a:chOff x="0" y="0"/>
            <a:chExt cx="14861333" cy="13716000"/>
          </a:xfrm>
        </p:grpSpPr>
        <p:pic>
          <p:nvPicPr>
            <p:cNvPr id="6" name="Picture 6"/>
            <p:cNvPicPr>
              <a:picLocks noChangeAspect="1"/>
            </p:cNvPicPr>
            <p:nvPr/>
          </p:nvPicPr>
          <p:blipFill>
            <a:blip r:embed="rId4"/>
            <a:srcRect l="19551" r="19551"/>
            <a:stretch>
              <a:fillRect/>
            </a:stretch>
          </p:blipFill>
          <p:spPr>
            <a:xfrm>
              <a:off x="0" y="0"/>
              <a:ext cx="14861333" cy="13716000"/>
            </a:xfrm>
            <a:prstGeom prst="rect">
              <a:avLst/>
            </a:prstGeom>
          </p:spPr>
        </p:pic>
      </p:grpSp>
      <p:sp>
        <p:nvSpPr>
          <p:cNvPr id="7" name="TextBox 7"/>
          <p:cNvSpPr txBox="1"/>
          <p:nvPr/>
        </p:nvSpPr>
        <p:spPr>
          <a:xfrm>
            <a:off x="11399464" y="2116131"/>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FIELD</a:t>
            </a:r>
          </a:p>
        </p:txBody>
      </p:sp>
      <p:sp>
        <p:nvSpPr>
          <p:cNvPr id="8" name="TextBox 8"/>
          <p:cNvSpPr txBox="1"/>
          <p:nvPr/>
        </p:nvSpPr>
        <p:spPr>
          <a:xfrm>
            <a:off x="11135665" y="2730054"/>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JESUS FILM BACKPACK</a:t>
            </a:r>
          </a:p>
        </p:txBody>
      </p:sp>
      <p:sp>
        <p:nvSpPr>
          <p:cNvPr id="9" name="TextBox 9"/>
          <p:cNvSpPr txBox="1"/>
          <p:nvPr/>
        </p:nvSpPr>
        <p:spPr>
          <a:xfrm>
            <a:off x="11399464" y="5940725"/>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TRAINING</a:t>
            </a:r>
          </a:p>
        </p:txBody>
      </p:sp>
      <p:sp>
        <p:nvSpPr>
          <p:cNvPr id="10" name="TextBox 10"/>
          <p:cNvSpPr txBox="1"/>
          <p:nvPr/>
        </p:nvSpPr>
        <p:spPr>
          <a:xfrm>
            <a:off x="11615929" y="3482529"/>
            <a:ext cx="4482014" cy="2267696"/>
          </a:xfrm>
          <a:prstGeom prst="rect">
            <a:avLst/>
          </a:prstGeom>
        </p:spPr>
        <p:txBody>
          <a:bodyPr lIns="0" tIns="0" rIns="0" bIns="0" rtlCol="0" anchor="t">
            <a:spAutoFit/>
          </a:bodyPr>
          <a:lstStyle/>
          <a:p>
            <a:pPr>
              <a:lnSpc>
                <a:spcPts val="3633"/>
              </a:lnSpc>
            </a:pPr>
            <a:r>
              <a:rPr lang="en-US" sz="2595" spc="51" dirty="0">
                <a:solidFill>
                  <a:srgbClr val="FFFFFF"/>
                </a:solidFill>
                <a:latin typeface="Montserrat"/>
              </a:rPr>
              <a:t>Evangelism in done in their local languages so that they can better understand the message of Jesus and act on it.</a:t>
            </a:r>
          </a:p>
        </p:txBody>
      </p:sp>
      <p:sp>
        <p:nvSpPr>
          <p:cNvPr id="11" name="AutoShape 11"/>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12" name="TextBox 12"/>
          <p:cNvSpPr txBox="1"/>
          <p:nvPr/>
        </p:nvSpPr>
        <p:spPr>
          <a:xfrm>
            <a:off x="11778442" y="1152525"/>
            <a:ext cx="4627078" cy="798721"/>
          </a:xfrm>
          <a:prstGeom prst="rect">
            <a:avLst/>
          </a:prstGeom>
        </p:spPr>
        <p:txBody>
          <a:bodyPr lIns="0" tIns="0" rIns="0" bIns="0" rtlCol="0" anchor="t">
            <a:spAutoFit/>
          </a:bodyPr>
          <a:lstStyle/>
          <a:p>
            <a:pPr algn="just">
              <a:lnSpc>
                <a:spcPts val="5958"/>
              </a:lnSpc>
            </a:pPr>
            <a:r>
              <a:rPr lang="en-US" sz="6080" spc="-358">
                <a:solidFill>
                  <a:srgbClr val="FFFFFF"/>
                </a:solidFill>
                <a:latin typeface="Montserrat Extra-Bold Italics"/>
              </a:rPr>
              <a:t>GABON</a:t>
            </a:r>
          </a:p>
        </p:txBody>
      </p:sp>
      <p:sp>
        <p:nvSpPr>
          <p:cNvPr id="13" name="TextBox 13"/>
          <p:cNvSpPr txBox="1"/>
          <p:nvPr/>
        </p:nvSpPr>
        <p:spPr>
          <a:xfrm>
            <a:off x="11380238" y="6702725"/>
            <a:ext cx="4889631" cy="2165350"/>
          </a:xfrm>
          <a:prstGeom prst="rect">
            <a:avLst/>
          </a:prstGeom>
        </p:spPr>
        <p:txBody>
          <a:bodyPr lIns="0" tIns="0" rIns="0" bIns="0" rtlCol="0" anchor="t">
            <a:spAutoFit/>
          </a:bodyPr>
          <a:lstStyle/>
          <a:p>
            <a:pPr algn="ctr">
              <a:lnSpc>
                <a:spcPts val="3499"/>
              </a:lnSpc>
              <a:spcBef>
                <a:spcPct val="0"/>
              </a:spcBef>
            </a:pPr>
            <a:r>
              <a:rPr lang="en-US" sz="2499" spc="49">
                <a:solidFill>
                  <a:srgbClr val="FFFFFF"/>
                </a:solidFill>
                <a:latin typeface="Montserrat Bold"/>
              </a:rPr>
              <a:t>Pastors and leaders are train in missiology in order to impact their congregation so that they can</a:t>
            </a:r>
            <a:r>
              <a:rPr lang="en-US" sz="2499" spc="24">
                <a:solidFill>
                  <a:srgbClr val="FFFFFF"/>
                </a:solidFill>
                <a:latin typeface="Arimo Bold"/>
              </a:rPr>
              <a:t> go and make disciples of all Nations.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8985403" y="5381301"/>
            <a:ext cx="7036531" cy="3957999"/>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6710" b="-16710"/>
              </a:stretch>
            </a:blipFill>
          </p:spPr>
        </p:sp>
      </p:grpSp>
      <p:grpSp>
        <p:nvGrpSpPr>
          <p:cNvPr id="8" name="Group 8"/>
          <p:cNvGrpSpPr>
            <a:grpSpLocks noChangeAspect="1"/>
          </p:cNvGrpSpPr>
          <p:nvPr/>
        </p:nvGrpSpPr>
        <p:grpSpPr>
          <a:xfrm>
            <a:off x="9369077" y="877282"/>
            <a:ext cx="6731795" cy="3786587"/>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381301"/>
            <a:ext cx="6892529" cy="387699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4" b="-4"/>
              </a:stretch>
            </a:blipFill>
          </p:spPr>
        </p:sp>
      </p:grpSp>
      <p:grpSp>
        <p:nvGrpSpPr>
          <p:cNvPr id="12" name="Group 12"/>
          <p:cNvGrpSpPr>
            <a:grpSpLocks noChangeAspect="1"/>
          </p:cNvGrpSpPr>
          <p:nvPr/>
        </p:nvGrpSpPr>
        <p:grpSpPr>
          <a:xfrm>
            <a:off x="1436021" y="877282"/>
            <a:ext cx="6892529" cy="3876999"/>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16673" b="-16673"/>
              </a:stretch>
            </a:blipFill>
          </p:spPr>
        </p:sp>
      </p:grpSp>
      <p:sp>
        <p:nvSpPr>
          <p:cNvPr id="14" name="TextBox 14"/>
          <p:cNvSpPr txBox="1"/>
          <p:nvPr/>
        </p:nvSpPr>
        <p:spPr>
          <a:xfrm>
            <a:off x="5696161"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GABON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105447" y="831352"/>
            <a:ext cx="6837549" cy="3846073"/>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4" b="-4"/>
              </a:stretch>
            </a:blipFill>
          </p:spPr>
        </p:sp>
      </p:grpSp>
      <p:grpSp>
        <p:nvGrpSpPr>
          <p:cNvPr id="8" name="Group 8"/>
          <p:cNvGrpSpPr>
            <a:grpSpLocks noChangeAspect="1"/>
          </p:cNvGrpSpPr>
          <p:nvPr/>
        </p:nvGrpSpPr>
        <p:grpSpPr>
          <a:xfrm>
            <a:off x="8985403" y="5381301"/>
            <a:ext cx="7115470" cy="400240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sp>
      </p:grpSp>
      <p:grpSp>
        <p:nvGrpSpPr>
          <p:cNvPr id="10" name="Group 10"/>
          <p:cNvGrpSpPr>
            <a:grpSpLocks noChangeAspect="1"/>
          </p:cNvGrpSpPr>
          <p:nvPr/>
        </p:nvGrpSpPr>
        <p:grpSpPr>
          <a:xfrm>
            <a:off x="1436021" y="5381301"/>
            <a:ext cx="6892529" cy="3876999"/>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4" b="-4"/>
              </a:stretch>
            </a:blipFill>
          </p:spPr>
        </p:sp>
      </p:grpSp>
      <p:grpSp>
        <p:nvGrpSpPr>
          <p:cNvPr id="12" name="Group 12"/>
          <p:cNvGrpSpPr>
            <a:grpSpLocks noChangeAspect="1"/>
          </p:cNvGrpSpPr>
          <p:nvPr/>
        </p:nvGrpSpPr>
        <p:grpSpPr>
          <a:xfrm>
            <a:off x="1436021" y="877282"/>
            <a:ext cx="6755894" cy="3800143"/>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4" b="-4"/>
              </a:stretch>
            </a:blipFill>
          </p:spPr>
        </p:sp>
      </p:grpSp>
      <p:sp>
        <p:nvSpPr>
          <p:cNvPr id="14" name="TextBox 14"/>
          <p:cNvSpPr txBox="1"/>
          <p:nvPr/>
        </p:nvSpPr>
        <p:spPr>
          <a:xfrm>
            <a:off x="5623629" y="48577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GABON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330479" y="-247859"/>
            <a:ext cx="11175054" cy="10503322"/>
            <a:chOff x="0" y="0"/>
            <a:chExt cx="14900073" cy="14004430"/>
          </a:xfrm>
        </p:grpSpPr>
        <p:pic>
          <p:nvPicPr>
            <p:cNvPr id="6" name="Picture 6"/>
            <p:cNvPicPr>
              <a:picLocks noChangeAspect="1"/>
            </p:cNvPicPr>
            <p:nvPr/>
          </p:nvPicPr>
          <p:blipFill>
            <a:blip r:embed="rId4"/>
            <a:srcRect l="9597" r="10704"/>
            <a:stretch>
              <a:fillRect/>
            </a:stretch>
          </p:blipFill>
          <p:spPr>
            <a:xfrm>
              <a:off x="0" y="0"/>
              <a:ext cx="14900073" cy="14004430"/>
            </a:xfrm>
            <a:prstGeom prst="rect">
              <a:avLst/>
            </a:prstGeom>
          </p:spPr>
        </p:pic>
      </p:grpSp>
      <p:sp>
        <p:nvSpPr>
          <p:cNvPr id="7" name="TextBox 7"/>
          <p:cNvSpPr txBox="1"/>
          <p:nvPr/>
        </p:nvSpPr>
        <p:spPr>
          <a:xfrm>
            <a:off x="11244626" y="7815226"/>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Bold"/>
              </a:rPr>
              <a:t>SOCIAL WORK</a:t>
            </a:r>
          </a:p>
        </p:txBody>
      </p:sp>
      <p:sp>
        <p:nvSpPr>
          <p:cNvPr id="8" name="AutoShape 8"/>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9" name="TextBox 9"/>
          <p:cNvSpPr txBox="1"/>
          <p:nvPr/>
        </p:nvSpPr>
        <p:spPr>
          <a:xfrm>
            <a:off x="11778442" y="1531152"/>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FIELD</a:t>
            </a:r>
          </a:p>
        </p:txBody>
      </p:sp>
      <p:sp>
        <p:nvSpPr>
          <p:cNvPr id="10" name="TextBox 10"/>
          <p:cNvSpPr txBox="1"/>
          <p:nvPr/>
        </p:nvSpPr>
        <p:spPr>
          <a:xfrm>
            <a:off x="11992904" y="847417"/>
            <a:ext cx="4627078" cy="702784"/>
          </a:xfrm>
          <a:prstGeom prst="rect">
            <a:avLst/>
          </a:prstGeom>
        </p:spPr>
        <p:txBody>
          <a:bodyPr lIns="0" tIns="0" rIns="0" bIns="0" rtlCol="0" anchor="t">
            <a:spAutoFit/>
          </a:bodyPr>
          <a:lstStyle/>
          <a:p>
            <a:pPr algn="just">
              <a:lnSpc>
                <a:spcPts val="5273"/>
              </a:lnSpc>
            </a:pPr>
            <a:r>
              <a:rPr lang="en-US" sz="5380" spc="-317">
                <a:solidFill>
                  <a:srgbClr val="FFFFFF"/>
                </a:solidFill>
                <a:latin typeface="Montserrat Extra-Bold Italics"/>
              </a:rPr>
              <a:t>CHAD</a:t>
            </a:r>
          </a:p>
        </p:txBody>
      </p:sp>
      <p:sp>
        <p:nvSpPr>
          <p:cNvPr id="11" name="TextBox 11"/>
          <p:cNvSpPr txBox="1"/>
          <p:nvPr/>
        </p:nvSpPr>
        <p:spPr>
          <a:xfrm>
            <a:off x="11288950" y="8396251"/>
            <a:ext cx="5015718" cy="128905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Financial help to dig a well in koudou Alwa. </a:t>
            </a:r>
          </a:p>
          <a:p>
            <a:pPr>
              <a:lnSpc>
                <a:spcPts val="3499"/>
              </a:lnSpc>
            </a:pPr>
            <a:endParaRPr lang="en-US" sz="2499" spc="49">
              <a:solidFill>
                <a:srgbClr val="FFFFFF"/>
              </a:solidFill>
              <a:latin typeface="Montserrat"/>
            </a:endParaRPr>
          </a:p>
        </p:txBody>
      </p:sp>
      <p:sp>
        <p:nvSpPr>
          <p:cNvPr id="12" name="TextBox 12"/>
          <p:cNvSpPr txBox="1"/>
          <p:nvPr/>
        </p:nvSpPr>
        <p:spPr>
          <a:xfrm>
            <a:off x="11244626" y="1887531"/>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Bold"/>
              </a:rPr>
              <a:t>JESUS FILM BACKPACK</a:t>
            </a:r>
          </a:p>
        </p:txBody>
      </p:sp>
      <p:sp>
        <p:nvSpPr>
          <p:cNvPr id="13" name="TextBox 13"/>
          <p:cNvSpPr txBox="1"/>
          <p:nvPr/>
        </p:nvSpPr>
        <p:spPr>
          <a:xfrm>
            <a:off x="11457996" y="2649531"/>
            <a:ext cx="4404592" cy="2211183"/>
          </a:xfrm>
          <a:prstGeom prst="rect">
            <a:avLst/>
          </a:prstGeom>
        </p:spPr>
        <p:txBody>
          <a:bodyPr lIns="0" tIns="0" rIns="0" bIns="0" rtlCol="0" anchor="t">
            <a:spAutoFit/>
          </a:bodyPr>
          <a:lstStyle/>
          <a:p>
            <a:pPr algn="ctr">
              <a:lnSpc>
                <a:spcPts val="3499"/>
              </a:lnSpc>
              <a:spcBef>
                <a:spcPct val="0"/>
              </a:spcBef>
            </a:pPr>
            <a:r>
              <a:rPr lang="en-US" sz="2499" spc="49" dirty="0">
                <a:solidFill>
                  <a:srgbClr val="FFFFFF"/>
                </a:solidFill>
                <a:latin typeface="Montserrat"/>
              </a:rPr>
              <a:t>Evangelism in done in their local languages so that they can better understand the message of Jesus and act on it.</a:t>
            </a:r>
          </a:p>
        </p:txBody>
      </p:sp>
      <p:sp>
        <p:nvSpPr>
          <p:cNvPr id="14" name="TextBox 14"/>
          <p:cNvSpPr txBox="1"/>
          <p:nvPr/>
        </p:nvSpPr>
        <p:spPr>
          <a:xfrm>
            <a:off x="10474426" y="4968551"/>
            <a:ext cx="4742683" cy="412750"/>
          </a:xfrm>
          <a:prstGeom prst="rect">
            <a:avLst/>
          </a:prstGeom>
        </p:spPr>
        <p:txBody>
          <a:bodyPr lIns="0" tIns="0" rIns="0" bIns="0" rtlCol="0" anchor="t">
            <a:spAutoFit/>
          </a:bodyPr>
          <a:lstStyle/>
          <a:p>
            <a:pPr algn="ctr">
              <a:lnSpc>
                <a:spcPts val="3499"/>
              </a:lnSpc>
              <a:spcBef>
                <a:spcPct val="0"/>
              </a:spcBef>
            </a:pPr>
            <a:r>
              <a:rPr lang="en-US" sz="2499" spc="49">
                <a:solidFill>
                  <a:srgbClr val="FFFFFF"/>
                </a:solidFill>
                <a:latin typeface="Montserrat Extra-Bold Bold"/>
              </a:rPr>
              <a:t>. TRAINING</a:t>
            </a:r>
          </a:p>
        </p:txBody>
      </p:sp>
      <p:sp>
        <p:nvSpPr>
          <p:cNvPr id="15" name="TextBox 15"/>
          <p:cNvSpPr txBox="1"/>
          <p:nvPr/>
        </p:nvSpPr>
        <p:spPr>
          <a:xfrm>
            <a:off x="11244626" y="5513381"/>
            <a:ext cx="4949044" cy="2165650"/>
          </a:xfrm>
          <a:prstGeom prst="rect">
            <a:avLst/>
          </a:prstGeom>
        </p:spPr>
        <p:txBody>
          <a:bodyPr lIns="0" tIns="0" rIns="0" bIns="0" rtlCol="0" anchor="t">
            <a:spAutoFit/>
          </a:bodyPr>
          <a:lstStyle/>
          <a:p>
            <a:pPr algn="ctr">
              <a:lnSpc>
                <a:spcPts val="3483"/>
              </a:lnSpc>
              <a:spcBef>
                <a:spcPct val="0"/>
              </a:spcBef>
            </a:pPr>
            <a:r>
              <a:rPr lang="en-US" sz="2488" spc="49">
                <a:solidFill>
                  <a:srgbClr val="FFFFFF"/>
                </a:solidFill>
                <a:latin typeface="Montserrat Bold"/>
              </a:rPr>
              <a:t>Pastors and leaders are train in missiology in order to impact their congregation so that they can go and make disciples of all Nations.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865282" y="-247859"/>
            <a:ext cx="11344980" cy="10782718"/>
            <a:chOff x="0" y="0"/>
            <a:chExt cx="15126640" cy="14376958"/>
          </a:xfrm>
        </p:grpSpPr>
        <p:pic>
          <p:nvPicPr>
            <p:cNvPr id="6" name="Picture 6"/>
            <p:cNvPicPr>
              <a:picLocks noChangeAspect="1"/>
            </p:cNvPicPr>
            <p:nvPr/>
          </p:nvPicPr>
          <p:blipFill>
            <a:blip r:embed="rId4"/>
            <a:srcRect l="10522" r="10522"/>
            <a:stretch>
              <a:fillRect/>
            </a:stretch>
          </p:blipFill>
          <p:spPr>
            <a:xfrm>
              <a:off x="0" y="0"/>
              <a:ext cx="15126640" cy="14376958"/>
            </a:xfrm>
            <a:prstGeom prst="rect">
              <a:avLst/>
            </a:prstGeom>
          </p:spPr>
        </p:pic>
      </p:grpSp>
      <p:sp>
        <p:nvSpPr>
          <p:cNvPr id="7" name="TextBox 7"/>
          <p:cNvSpPr txBox="1"/>
          <p:nvPr/>
        </p:nvSpPr>
        <p:spPr>
          <a:xfrm>
            <a:off x="10631282" y="2653495"/>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FFFFFF"/>
                </a:solidFill>
                <a:latin typeface="Montserrat Extra-Bold"/>
              </a:rPr>
              <a:t>JESUS FILM BACKPACK</a:t>
            </a:r>
          </a:p>
        </p:txBody>
      </p:sp>
      <p:sp>
        <p:nvSpPr>
          <p:cNvPr id="8" name="TextBox 8"/>
          <p:cNvSpPr txBox="1"/>
          <p:nvPr/>
        </p:nvSpPr>
        <p:spPr>
          <a:xfrm>
            <a:off x="10727892" y="5696082"/>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FFFFFF"/>
                </a:solidFill>
                <a:latin typeface="Montserrat Extra-Bold"/>
              </a:rPr>
              <a:t>TRAINING</a:t>
            </a:r>
          </a:p>
        </p:txBody>
      </p:sp>
      <p:sp>
        <p:nvSpPr>
          <p:cNvPr id="9" name="AutoShape 9"/>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10" name="TextBox 10"/>
          <p:cNvSpPr txBox="1"/>
          <p:nvPr/>
        </p:nvSpPr>
        <p:spPr>
          <a:xfrm>
            <a:off x="11487695" y="1143000"/>
            <a:ext cx="4627078" cy="656303"/>
          </a:xfrm>
          <a:prstGeom prst="rect">
            <a:avLst/>
          </a:prstGeom>
        </p:spPr>
        <p:txBody>
          <a:bodyPr lIns="0" tIns="0" rIns="0" bIns="0" rtlCol="0" anchor="t">
            <a:spAutoFit/>
          </a:bodyPr>
          <a:lstStyle/>
          <a:p>
            <a:pPr algn="just">
              <a:lnSpc>
                <a:spcPts val="4979"/>
              </a:lnSpc>
            </a:pPr>
            <a:r>
              <a:rPr lang="en-US" sz="5080" spc="-299">
                <a:solidFill>
                  <a:srgbClr val="FFFFFF"/>
                </a:solidFill>
                <a:latin typeface="Montserrat Extra-Bold Italics"/>
              </a:rPr>
              <a:t>IVORY COAST</a:t>
            </a:r>
          </a:p>
        </p:txBody>
      </p:sp>
      <p:sp>
        <p:nvSpPr>
          <p:cNvPr id="11" name="TextBox 11"/>
          <p:cNvSpPr txBox="1"/>
          <p:nvPr/>
        </p:nvSpPr>
        <p:spPr>
          <a:xfrm>
            <a:off x="11116333" y="2116131"/>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FUTURE MISSION FIELD</a:t>
            </a:r>
          </a:p>
        </p:txBody>
      </p:sp>
      <p:sp>
        <p:nvSpPr>
          <p:cNvPr id="12" name="TextBox 12"/>
          <p:cNvSpPr txBox="1"/>
          <p:nvPr/>
        </p:nvSpPr>
        <p:spPr>
          <a:xfrm>
            <a:off x="10997532" y="3342261"/>
            <a:ext cx="4707126" cy="2084481"/>
          </a:xfrm>
          <a:prstGeom prst="rect">
            <a:avLst/>
          </a:prstGeom>
        </p:spPr>
        <p:txBody>
          <a:bodyPr lIns="0" tIns="0" rIns="0" bIns="0" rtlCol="0" anchor="t">
            <a:spAutoFit/>
          </a:bodyPr>
          <a:lstStyle/>
          <a:p>
            <a:pPr>
              <a:lnSpc>
                <a:spcPts val="3284"/>
              </a:lnSpc>
            </a:pPr>
            <a:r>
              <a:rPr lang="en-US" sz="2346" spc="46" dirty="0">
                <a:solidFill>
                  <a:srgbClr val="FFFFFF"/>
                </a:solidFill>
                <a:latin typeface="Montserrat"/>
              </a:rPr>
              <a:t>Evangelism in done in their local languages so that they can better understand the message of Jesus and act on it.</a:t>
            </a:r>
          </a:p>
        </p:txBody>
      </p:sp>
      <p:sp>
        <p:nvSpPr>
          <p:cNvPr id="13" name="TextBox 13"/>
          <p:cNvSpPr txBox="1"/>
          <p:nvPr/>
        </p:nvSpPr>
        <p:spPr>
          <a:xfrm>
            <a:off x="10969259" y="6437374"/>
            <a:ext cx="5015718" cy="17272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Pastors and leaders a train in missiology in order to impact their congregation to go and make disciples of all Nations.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330479" y="-247859"/>
            <a:ext cx="10784221" cy="10782718"/>
            <a:chOff x="0" y="0"/>
            <a:chExt cx="14378962" cy="14376958"/>
          </a:xfrm>
        </p:grpSpPr>
        <p:pic>
          <p:nvPicPr>
            <p:cNvPr id="6" name="Picture 6"/>
            <p:cNvPicPr>
              <a:picLocks noChangeAspect="1"/>
            </p:cNvPicPr>
            <p:nvPr/>
          </p:nvPicPr>
          <p:blipFill>
            <a:blip r:embed="rId4"/>
            <a:srcRect l="12604" r="12385"/>
            <a:stretch>
              <a:fillRect/>
            </a:stretch>
          </p:blipFill>
          <p:spPr>
            <a:xfrm>
              <a:off x="0" y="0"/>
              <a:ext cx="14378962" cy="14376958"/>
            </a:xfrm>
            <a:prstGeom prst="rect">
              <a:avLst/>
            </a:prstGeom>
          </p:spPr>
        </p:pic>
      </p:grpSp>
      <p:sp>
        <p:nvSpPr>
          <p:cNvPr id="7" name="TextBox 7"/>
          <p:cNvSpPr txBox="1"/>
          <p:nvPr/>
        </p:nvSpPr>
        <p:spPr>
          <a:xfrm>
            <a:off x="11097901" y="2116131"/>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FUTURE MISSION FIELD</a:t>
            </a:r>
          </a:p>
        </p:txBody>
      </p:sp>
      <p:sp>
        <p:nvSpPr>
          <p:cNvPr id="8" name="TextBox 8"/>
          <p:cNvSpPr txBox="1"/>
          <p:nvPr/>
        </p:nvSpPr>
        <p:spPr>
          <a:xfrm>
            <a:off x="11097900" y="3442809"/>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FFFFFF"/>
                </a:solidFill>
                <a:latin typeface="Montserrat Extra-Bold Bold"/>
              </a:rPr>
              <a:t>TRAINING</a:t>
            </a:r>
          </a:p>
        </p:txBody>
      </p:sp>
      <p:sp>
        <p:nvSpPr>
          <p:cNvPr id="9" name="TextBox 9"/>
          <p:cNvSpPr txBox="1"/>
          <p:nvPr/>
        </p:nvSpPr>
        <p:spPr>
          <a:xfrm>
            <a:off x="11254151" y="4148910"/>
            <a:ext cx="5015718" cy="216535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Pastors and leaders are train in missiology in order to impact their congregation so that they can  go and make disciples of all Nations.</a:t>
            </a:r>
          </a:p>
        </p:txBody>
      </p:sp>
      <p:sp>
        <p:nvSpPr>
          <p:cNvPr id="10" name="AutoShape 10"/>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11" name="TextBox 11"/>
          <p:cNvSpPr txBox="1"/>
          <p:nvPr/>
        </p:nvSpPr>
        <p:spPr>
          <a:xfrm>
            <a:off x="10941733" y="877660"/>
            <a:ext cx="6435970" cy="602729"/>
          </a:xfrm>
          <a:prstGeom prst="rect">
            <a:avLst/>
          </a:prstGeom>
        </p:spPr>
        <p:txBody>
          <a:bodyPr lIns="0" tIns="0" rIns="0" bIns="0" rtlCol="0" anchor="t">
            <a:spAutoFit/>
          </a:bodyPr>
          <a:lstStyle/>
          <a:p>
            <a:pPr algn="just">
              <a:lnSpc>
                <a:spcPts val="4685"/>
              </a:lnSpc>
            </a:pPr>
            <a:r>
              <a:rPr lang="en-US" sz="4400" spc="-282" dirty="0">
                <a:solidFill>
                  <a:srgbClr val="FFFFFF"/>
                </a:solidFill>
                <a:latin typeface="Montserrat Extra-Bold Italics"/>
              </a:rPr>
              <a:t>CONGO BRAZZAVILLE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1028700" y="0"/>
            <a:ext cx="10478299" cy="10287000"/>
            <a:chOff x="0" y="0"/>
            <a:chExt cx="13971065" cy="13716000"/>
          </a:xfrm>
        </p:grpSpPr>
        <p:pic>
          <p:nvPicPr>
            <p:cNvPr id="6" name="Picture 6"/>
            <p:cNvPicPr>
              <a:picLocks noChangeAspect="1"/>
            </p:cNvPicPr>
            <p:nvPr/>
          </p:nvPicPr>
          <p:blipFill>
            <a:blip r:embed="rId4"/>
            <a:srcRect l="11802" r="11802"/>
            <a:stretch>
              <a:fillRect/>
            </a:stretch>
          </p:blipFill>
          <p:spPr>
            <a:xfrm>
              <a:off x="0" y="0"/>
              <a:ext cx="13971065" cy="13716000"/>
            </a:xfrm>
            <a:prstGeom prst="rect">
              <a:avLst/>
            </a:prstGeom>
          </p:spPr>
        </p:pic>
      </p:grpSp>
      <p:sp>
        <p:nvSpPr>
          <p:cNvPr id="7" name="AutoShape 7"/>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8" name="TextBox 8"/>
          <p:cNvSpPr txBox="1"/>
          <p:nvPr/>
        </p:nvSpPr>
        <p:spPr>
          <a:xfrm>
            <a:off x="11058129" y="997787"/>
            <a:ext cx="5927134" cy="607027"/>
          </a:xfrm>
          <a:prstGeom prst="rect">
            <a:avLst/>
          </a:prstGeom>
        </p:spPr>
        <p:txBody>
          <a:bodyPr lIns="0" tIns="0" rIns="0" bIns="0" rtlCol="0" anchor="t">
            <a:spAutoFit/>
          </a:bodyPr>
          <a:lstStyle/>
          <a:p>
            <a:pPr algn="ctr">
              <a:lnSpc>
                <a:spcPts val="4587"/>
              </a:lnSpc>
            </a:pPr>
            <a:r>
              <a:rPr lang="en-US" sz="4680" spc="-276">
                <a:solidFill>
                  <a:srgbClr val="FFFFFF"/>
                </a:solidFill>
                <a:latin typeface="Montserrat Extra-Bold Bold Italics"/>
              </a:rPr>
              <a:t>USA</a:t>
            </a:r>
          </a:p>
        </p:txBody>
      </p:sp>
      <p:sp>
        <p:nvSpPr>
          <p:cNvPr id="9" name="TextBox 9"/>
          <p:cNvSpPr txBox="1"/>
          <p:nvPr/>
        </p:nvSpPr>
        <p:spPr>
          <a:xfrm>
            <a:off x="11346678" y="1695054"/>
            <a:ext cx="5638585" cy="861204"/>
          </a:xfrm>
          <a:prstGeom prst="rect">
            <a:avLst/>
          </a:prstGeom>
        </p:spPr>
        <p:txBody>
          <a:bodyPr lIns="0" tIns="0" rIns="0" bIns="0" rtlCol="0" anchor="t">
            <a:spAutoFit/>
          </a:bodyPr>
          <a:lstStyle/>
          <a:p>
            <a:pPr algn="ctr">
              <a:lnSpc>
                <a:spcPts val="3495"/>
              </a:lnSpc>
              <a:spcBef>
                <a:spcPct val="0"/>
              </a:spcBef>
            </a:pPr>
            <a:r>
              <a:rPr lang="en-US" sz="2688" spc="53">
                <a:solidFill>
                  <a:srgbClr val="FFFFFF"/>
                </a:solidFill>
                <a:latin typeface="Montserrat Extra-Bold"/>
              </a:rPr>
              <a:t>THE AFRICAN AMERICAN CHRUCH</a:t>
            </a:r>
          </a:p>
        </p:txBody>
      </p:sp>
      <p:sp>
        <p:nvSpPr>
          <p:cNvPr id="10" name="TextBox 10"/>
          <p:cNvSpPr txBox="1"/>
          <p:nvPr/>
        </p:nvSpPr>
        <p:spPr>
          <a:xfrm>
            <a:off x="11778442" y="2805435"/>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MOBILIZATION</a:t>
            </a:r>
          </a:p>
        </p:txBody>
      </p:sp>
      <p:sp>
        <p:nvSpPr>
          <p:cNvPr id="11" name="TextBox 11"/>
          <p:cNvSpPr txBox="1"/>
          <p:nvPr/>
        </p:nvSpPr>
        <p:spPr>
          <a:xfrm>
            <a:off x="11769371" y="3674674"/>
            <a:ext cx="4490973" cy="1167700"/>
          </a:xfrm>
          <a:prstGeom prst="rect">
            <a:avLst/>
          </a:prstGeom>
        </p:spPr>
        <p:txBody>
          <a:bodyPr lIns="0" tIns="0" rIns="0" bIns="0" rtlCol="0" anchor="t">
            <a:spAutoFit/>
          </a:bodyPr>
          <a:lstStyle/>
          <a:p>
            <a:pPr>
              <a:lnSpc>
                <a:spcPts val="3133"/>
              </a:lnSpc>
            </a:pPr>
            <a:r>
              <a:rPr lang="en-US" sz="2238" spc="44" dirty="0">
                <a:solidFill>
                  <a:srgbClr val="FFFFFF"/>
                </a:solidFill>
                <a:latin typeface="Montserrat"/>
              </a:rPr>
              <a:t>Through our annual mission conference and our monthly prayer for the nations.</a:t>
            </a:r>
          </a:p>
        </p:txBody>
      </p:sp>
      <p:sp>
        <p:nvSpPr>
          <p:cNvPr id="12" name="TextBox 12"/>
          <p:cNvSpPr txBox="1"/>
          <p:nvPr/>
        </p:nvSpPr>
        <p:spPr>
          <a:xfrm>
            <a:off x="11549032" y="5651227"/>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FFFFFF"/>
                </a:solidFill>
                <a:latin typeface="Montserrat Extra-Bold"/>
              </a:rPr>
              <a:t>TRAINING</a:t>
            </a:r>
          </a:p>
        </p:txBody>
      </p:sp>
      <p:sp>
        <p:nvSpPr>
          <p:cNvPr id="13" name="TextBox 13"/>
          <p:cNvSpPr txBox="1"/>
          <p:nvPr/>
        </p:nvSpPr>
        <p:spPr>
          <a:xfrm>
            <a:off x="11778442" y="6348738"/>
            <a:ext cx="4298226" cy="26035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 Leaders and individual are  train in missiology in order to impact their congregation to go and make disciples of all Nations.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8713086" y="831352"/>
            <a:ext cx="7004833" cy="3940169"/>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sp>
      </p:grpSp>
      <p:grpSp>
        <p:nvGrpSpPr>
          <p:cNvPr id="8" name="Group 8"/>
          <p:cNvGrpSpPr>
            <a:grpSpLocks noChangeAspect="1"/>
          </p:cNvGrpSpPr>
          <p:nvPr/>
        </p:nvGrpSpPr>
        <p:grpSpPr>
          <a:xfrm>
            <a:off x="8591862" y="5452919"/>
            <a:ext cx="7126057" cy="4008357"/>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65" b="-9265"/>
              </a:stretch>
            </a:blipFill>
          </p:spPr>
        </p:sp>
      </p:grpSp>
      <p:grpSp>
        <p:nvGrpSpPr>
          <p:cNvPr id="10" name="Group 10"/>
          <p:cNvGrpSpPr>
            <a:grpSpLocks noChangeAspect="1"/>
          </p:cNvGrpSpPr>
          <p:nvPr/>
        </p:nvGrpSpPr>
        <p:grpSpPr>
          <a:xfrm>
            <a:off x="1436021" y="5446703"/>
            <a:ext cx="6776257" cy="3811597"/>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4" b="-4"/>
              </a:stretch>
            </a:blipFill>
          </p:spPr>
        </p:sp>
      </p:grpSp>
      <p:grpSp>
        <p:nvGrpSpPr>
          <p:cNvPr id="12" name="Group 12"/>
          <p:cNvGrpSpPr>
            <a:grpSpLocks noChangeAspect="1"/>
          </p:cNvGrpSpPr>
          <p:nvPr/>
        </p:nvGrpSpPr>
        <p:grpSpPr>
          <a:xfrm>
            <a:off x="1436021" y="877282"/>
            <a:ext cx="6776257" cy="3811597"/>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265" b="-9265"/>
              </a:stretch>
            </a:blipFill>
          </p:spPr>
        </p:sp>
      </p:grpSp>
      <p:sp>
        <p:nvSpPr>
          <p:cNvPr id="14" name="TextBox 14"/>
          <p:cNvSpPr txBox="1"/>
          <p:nvPr/>
        </p:nvSpPr>
        <p:spPr>
          <a:xfrm>
            <a:off x="5497404" y="4923115"/>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USA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8252282" y="5143500"/>
            <a:ext cx="6573919" cy="3697783"/>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sp>
      </p:grpSp>
      <p:grpSp>
        <p:nvGrpSpPr>
          <p:cNvPr id="8" name="Group 8"/>
          <p:cNvGrpSpPr>
            <a:grpSpLocks noChangeAspect="1"/>
          </p:cNvGrpSpPr>
          <p:nvPr/>
        </p:nvGrpSpPr>
        <p:grpSpPr>
          <a:xfrm>
            <a:off x="1297214" y="5099098"/>
            <a:ext cx="6731795" cy="3786587"/>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44781" b="-92147"/>
              </a:stretch>
            </a:blipFill>
          </p:spPr>
        </p:sp>
      </p:grpSp>
      <p:grpSp>
        <p:nvGrpSpPr>
          <p:cNvPr id="10" name="Group 10"/>
          <p:cNvGrpSpPr>
            <a:grpSpLocks noChangeAspect="1"/>
          </p:cNvGrpSpPr>
          <p:nvPr/>
        </p:nvGrpSpPr>
        <p:grpSpPr>
          <a:xfrm>
            <a:off x="8540384" y="728976"/>
            <a:ext cx="6937930" cy="3902537"/>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89156" b="-47903"/>
              </a:stretch>
            </a:blipFill>
          </p:spPr>
        </p:sp>
      </p:grpSp>
      <p:grpSp>
        <p:nvGrpSpPr>
          <p:cNvPr id="12" name="Group 12"/>
          <p:cNvGrpSpPr>
            <a:grpSpLocks noChangeAspect="1"/>
          </p:cNvGrpSpPr>
          <p:nvPr/>
        </p:nvGrpSpPr>
        <p:grpSpPr>
          <a:xfrm>
            <a:off x="1436021" y="728976"/>
            <a:ext cx="6674270" cy="3754230"/>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265" b="-9265"/>
              </a:stretch>
            </a:blipFill>
          </p:spPr>
        </p:sp>
      </p:grpSp>
      <p:sp>
        <p:nvSpPr>
          <p:cNvPr id="14" name="TextBox 14"/>
          <p:cNvSpPr txBox="1"/>
          <p:nvPr/>
        </p:nvSpPr>
        <p:spPr>
          <a:xfrm>
            <a:off x="5146724" y="461991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USA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7527747" y="-1825476"/>
            <a:ext cx="16230600" cy="162306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5" name="Group 5"/>
          <p:cNvGrpSpPr>
            <a:grpSpLocks noChangeAspect="1"/>
          </p:cNvGrpSpPr>
          <p:nvPr/>
        </p:nvGrpSpPr>
        <p:grpSpPr>
          <a:xfrm>
            <a:off x="8002557" y="1028700"/>
            <a:ext cx="12008422" cy="120083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sp>
        <p:nvSpPr>
          <p:cNvPr id="7" name="TextBox 7"/>
          <p:cNvSpPr txBox="1"/>
          <p:nvPr/>
        </p:nvSpPr>
        <p:spPr>
          <a:xfrm>
            <a:off x="938509" y="789979"/>
            <a:ext cx="6887023" cy="942542"/>
          </a:xfrm>
          <a:prstGeom prst="rect">
            <a:avLst/>
          </a:prstGeom>
        </p:spPr>
        <p:txBody>
          <a:bodyPr lIns="0" tIns="0" rIns="0" bIns="0" rtlCol="0" anchor="t">
            <a:spAutoFit/>
          </a:bodyPr>
          <a:lstStyle/>
          <a:p>
            <a:pPr>
              <a:lnSpc>
                <a:spcPts val="7000"/>
              </a:lnSpc>
            </a:pPr>
            <a:r>
              <a:rPr lang="en-US" sz="7143" spc="-421">
                <a:solidFill>
                  <a:srgbClr val="263F6B"/>
                </a:solidFill>
                <a:latin typeface="Montserrat Extra-Bold Italics"/>
              </a:rPr>
              <a:t>FUTURE PLANS</a:t>
            </a:r>
          </a:p>
        </p:txBody>
      </p:sp>
      <p:sp>
        <p:nvSpPr>
          <p:cNvPr id="8" name="TextBox 8"/>
          <p:cNvSpPr txBox="1"/>
          <p:nvPr/>
        </p:nvSpPr>
        <p:spPr>
          <a:xfrm>
            <a:off x="938509" y="2184662"/>
            <a:ext cx="6123635" cy="7799251"/>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263F6B"/>
                </a:solidFill>
                <a:latin typeface="Montserrat Extra-Bold Bold"/>
              </a:rPr>
              <a:t>Getting more Africans and African American Church leaders to be mobilized and trained in mission so that they can reach the lost effectively in a cross-cultural settings.</a:t>
            </a:r>
          </a:p>
          <a:p>
            <a:pPr marL="539749" lvl="1" indent="-269875">
              <a:lnSpc>
                <a:spcPts val="5624"/>
              </a:lnSpc>
              <a:buFont typeface="Arial"/>
              <a:buChar char="•"/>
            </a:pPr>
            <a:r>
              <a:rPr lang="en-US" sz="2499" spc="49" dirty="0">
                <a:solidFill>
                  <a:srgbClr val="263F6B"/>
                </a:solidFill>
                <a:latin typeface="Montserrat Extra-Bold Bold"/>
              </a:rPr>
              <a:t>Evangelism and church planting in more African countries in order to make disciples of Jesus Christ.</a:t>
            </a:r>
          </a:p>
          <a:p>
            <a:pPr>
              <a:lnSpc>
                <a:spcPts val="5624"/>
              </a:lnSpc>
            </a:pPr>
            <a:endParaRPr lang="en-US" sz="2499" spc="49" dirty="0">
              <a:solidFill>
                <a:srgbClr val="263F6B"/>
              </a:solidFill>
              <a:latin typeface="Montserrat Extra-Bold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2700000">
            <a:off x="-2646503" y="9043300"/>
            <a:ext cx="5293007" cy="2487400"/>
          </a:xfrm>
          <a:prstGeom prst="rect">
            <a:avLst/>
          </a:prstGeom>
          <a:solidFill>
            <a:srgbClr val="213559"/>
          </a:solidFill>
        </p:spPr>
      </p:sp>
      <p:sp>
        <p:nvSpPr>
          <p:cNvPr id="4" name="AutoShape 4"/>
          <p:cNvSpPr/>
          <p:nvPr/>
        </p:nvSpPr>
        <p:spPr>
          <a:xfrm rot="2700000">
            <a:off x="15641497" y="-1243700"/>
            <a:ext cx="5293007" cy="2487400"/>
          </a:xfrm>
          <a:prstGeom prst="rect">
            <a:avLst/>
          </a:prstGeom>
          <a:solidFill>
            <a:srgbClr val="213559"/>
          </a:solidFill>
        </p:spPr>
      </p:sp>
      <p:grpSp>
        <p:nvGrpSpPr>
          <p:cNvPr id="5" name="Group 5"/>
          <p:cNvGrpSpPr/>
          <p:nvPr/>
        </p:nvGrpSpPr>
        <p:grpSpPr>
          <a:xfrm>
            <a:off x="281711" y="5289716"/>
            <a:ext cx="5424978" cy="3742765"/>
            <a:chOff x="0" y="0"/>
            <a:chExt cx="1687841" cy="1164464"/>
          </a:xfrm>
        </p:grpSpPr>
        <p:sp>
          <p:nvSpPr>
            <p:cNvPr id="6" name="Freeform 6"/>
            <p:cNvSpPr/>
            <p:nvPr/>
          </p:nvSpPr>
          <p:spPr>
            <a:xfrm>
              <a:off x="0" y="0"/>
              <a:ext cx="1687841" cy="1164464"/>
            </a:xfrm>
            <a:custGeom>
              <a:avLst/>
              <a:gdLst/>
              <a:ahLst/>
              <a:cxnLst/>
              <a:rect l="l" t="t" r="r" b="b"/>
              <a:pathLst>
                <a:path w="1687841" h="1164464">
                  <a:moveTo>
                    <a:pt x="1563381" y="1164464"/>
                  </a:moveTo>
                  <a:lnTo>
                    <a:pt x="124460" y="1164464"/>
                  </a:lnTo>
                  <a:cubicBezTo>
                    <a:pt x="55880" y="1164464"/>
                    <a:pt x="0" y="1108584"/>
                    <a:pt x="0" y="1040004"/>
                  </a:cubicBezTo>
                  <a:lnTo>
                    <a:pt x="0" y="124460"/>
                  </a:lnTo>
                  <a:cubicBezTo>
                    <a:pt x="0" y="55880"/>
                    <a:pt x="55880" y="0"/>
                    <a:pt x="124460" y="0"/>
                  </a:cubicBezTo>
                  <a:lnTo>
                    <a:pt x="1563381" y="0"/>
                  </a:lnTo>
                  <a:cubicBezTo>
                    <a:pt x="1631961" y="0"/>
                    <a:pt x="1687841" y="55880"/>
                    <a:pt x="1687841" y="124460"/>
                  </a:cubicBezTo>
                  <a:lnTo>
                    <a:pt x="1687841" y="1040004"/>
                  </a:lnTo>
                  <a:cubicBezTo>
                    <a:pt x="1687841" y="1108584"/>
                    <a:pt x="1631961" y="1164464"/>
                    <a:pt x="1563381" y="1164464"/>
                  </a:cubicBezTo>
                  <a:close/>
                </a:path>
              </a:pathLst>
            </a:custGeom>
            <a:solidFill>
              <a:srgbClr val="263F6B"/>
            </a:solidFill>
          </p:spPr>
        </p:sp>
      </p:grpSp>
      <p:grpSp>
        <p:nvGrpSpPr>
          <p:cNvPr id="7" name="Group 7"/>
          <p:cNvGrpSpPr/>
          <p:nvPr/>
        </p:nvGrpSpPr>
        <p:grpSpPr>
          <a:xfrm>
            <a:off x="-2512615" y="1681677"/>
            <a:ext cx="8253464" cy="1309890"/>
            <a:chOff x="0" y="0"/>
            <a:chExt cx="4161103" cy="660400"/>
          </a:xfrm>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9" name="Group 9"/>
          <p:cNvGrpSpPr/>
          <p:nvPr/>
        </p:nvGrpSpPr>
        <p:grpSpPr>
          <a:xfrm>
            <a:off x="12547151" y="1681677"/>
            <a:ext cx="8253464" cy="1309890"/>
            <a:chOff x="0" y="0"/>
            <a:chExt cx="4161103" cy="660400"/>
          </a:xfrm>
        </p:grpSpPr>
        <p:sp>
          <p:nvSpPr>
            <p:cNvPr id="10" name="Freeform 10"/>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11" name="Group 11"/>
          <p:cNvGrpSpPr/>
          <p:nvPr/>
        </p:nvGrpSpPr>
        <p:grpSpPr>
          <a:xfrm>
            <a:off x="6428221" y="5445882"/>
            <a:ext cx="4626722" cy="3586598"/>
            <a:chOff x="0" y="0"/>
            <a:chExt cx="1687841" cy="1308401"/>
          </a:xfrm>
        </p:grpSpPr>
        <p:sp>
          <p:nvSpPr>
            <p:cNvPr id="12" name="Freeform 12"/>
            <p:cNvSpPr/>
            <p:nvPr/>
          </p:nvSpPr>
          <p:spPr>
            <a:xfrm>
              <a:off x="0" y="0"/>
              <a:ext cx="1687841" cy="1308401"/>
            </a:xfrm>
            <a:custGeom>
              <a:avLst/>
              <a:gdLst/>
              <a:ahLst/>
              <a:cxnLst/>
              <a:rect l="l" t="t" r="r" b="b"/>
              <a:pathLst>
                <a:path w="1687841" h="1308401">
                  <a:moveTo>
                    <a:pt x="1563381" y="1308401"/>
                  </a:moveTo>
                  <a:lnTo>
                    <a:pt x="124460" y="1308401"/>
                  </a:lnTo>
                  <a:cubicBezTo>
                    <a:pt x="55880" y="1308401"/>
                    <a:pt x="0" y="1252521"/>
                    <a:pt x="0" y="1183941"/>
                  </a:cubicBezTo>
                  <a:lnTo>
                    <a:pt x="0" y="124460"/>
                  </a:lnTo>
                  <a:cubicBezTo>
                    <a:pt x="0" y="55880"/>
                    <a:pt x="55880" y="0"/>
                    <a:pt x="124460" y="0"/>
                  </a:cubicBezTo>
                  <a:lnTo>
                    <a:pt x="1563381" y="0"/>
                  </a:lnTo>
                  <a:cubicBezTo>
                    <a:pt x="1631961" y="0"/>
                    <a:pt x="1687841" y="55880"/>
                    <a:pt x="1687841" y="124460"/>
                  </a:cubicBezTo>
                  <a:lnTo>
                    <a:pt x="1687841" y="1183941"/>
                  </a:lnTo>
                  <a:cubicBezTo>
                    <a:pt x="1687841" y="1252521"/>
                    <a:pt x="1631961" y="1308401"/>
                    <a:pt x="1563381" y="1308401"/>
                  </a:cubicBezTo>
                  <a:close/>
                </a:path>
              </a:pathLst>
            </a:custGeom>
            <a:solidFill>
              <a:srgbClr val="263F6B"/>
            </a:solidFill>
          </p:spPr>
        </p:sp>
      </p:grpSp>
      <p:grpSp>
        <p:nvGrpSpPr>
          <p:cNvPr id="13" name="Group 13"/>
          <p:cNvGrpSpPr/>
          <p:nvPr/>
        </p:nvGrpSpPr>
        <p:grpSpPr>
          <a:xfrm>
            <a:off x="12547151" y="5445882"/>
            <a:ext cx="4626722" cy="3477620"/>
            <a:chOff x="0" y="0"/>
            <a:chExt cx="1687841" cy="1268645"/>
          </a:xfrm>
        </p:grpSpPr>
        <p:sp>
          <p:nvSpPr>
            <p:cNvPr id="14" name="Freeform 14"/>
            <p:cNvSpPr/>
            <p:nvPr/>
          </p:nvSpPr>
          <p:spPr>
            <a:xfrm>
              <a:off x="0" y="0"/>
              <a:ext cx="1687841" cy="1268645"/>
            </a:xfrm>
            <a:custGeom>
              <a:avLst/>
              <a:gdLst/>
              <a:ahLst/>
              <a:cxnLst/>
              <a:rect l="l" t="t" r="r" b="b"/>
              <a:pathLst>
                <a:path w="1687841" h="1268645">
                  <a:moveTo>
                    <a:pt x="1563381" y="1268645"/>
                  </a:moveTo>
                  <a:lnTo>
                    <a:pt x="124460" y="1268645"/>
                  </a:lnTo>
                  <a:cubicBezTo>
                    <a:pt x="55880" y="1268645"/>
                    <a:pt x="0" y="1212765"/>
                    <a:pt x="0" y="1144185"/>
                  </a:cubicBezTo>
                  <a:lnTo>
                    <a:pt x="0" y="124460"/>
                  </a:lnTo>
                  <a:cubicBezTo>
                    <a:pt x="0" y="55880"/>
                    <a:pt x="55880" y="0"/>
                    <a:pt x="124460" y="0"/>
                  </a:cubicBezTo>
                  <a:lnTo>
                    <a:pt x="1563381" y="0"/>
                  </a:lnTo>
                  <a:cubicBezTo>
                    <a:pt x="1631961" y="0"/>
                    <a:pt x="1687841" y="55880"/>
                    <a:pt x="1687841" y="124460"/>
                  </a:cubicBezTo>
                  <a:lnTo>
                    <a:pt x="1687841" y="1144185"/>
                  </a:lnTo>
                  <a:cubicBezTo>
                    <a:pt x="1687841" y="1212765"/>
                    <a:pt x="1631961" y="1268645"/>
                    <a:pt x="1563381" y="1268645"/>
                  </a:cubicBezTo>
                  <a:close/>
                </a:path>
              </a:pathLst>
            </a:custGeom>
            <a:solidFill>
              <a:srgbClr val="263F6B"/>
            </a:solidFill>
          </p:spPr>
        </p:sp>
      </p:grpSp>
      <p:sp>
        <p:nvSpPr>
          <p:cNvPr id="15" name="TextBox 15"/>
          <p:cNvSpPr txBox="1"/>
          <p:nvPr/>
        </p:nvSpPr>
        <p:spPr>
          <a:xfrm>
            <a:off x="6176317" y="1946412"/>
            <a:ext cx="5935366" cy="932820"/>
          </a:xfrm>
          <a:prstGeom prst="rect">
            <a:avLst/>
          </a:prstGeom>
        </p:spPr>
        <p:txBody>
          <a:bodyPr lIns="0" tIns="0" rIns="0" bIns="0" rtlCol="0" anchor="t">
            <a:spAutoFit/>
          </a:bodyPr>
          <a:lstStyle/>
          <a:p>
            <a:pPr algn="ctr">
              <a:lnSpc>
                <a:spcPts val="6993"/>
              </a:lnSpc>
            </a:pPr>
            <a:r>
              <a:rPr lang="en-US" sz="7136" spc="-421">
                <a:solidFill>
                  <a:srgbClr val="263F6B"/>
                </a:solidFill>
                <a:latin typeface="Montserrat Extra-Bold Italics"/>
              </a:rPr>
              <a:t>OUR PLEDGE</a:t>
            </a:r>
          </a:p>
        </p:txBody>
      </p:sp>
      <p:sp>
        <p:nvSpPr>
          <p:cNvPr id="16" name="TextBox 16"/>
          <p:cNvSpPr txBox="1"/>
          <p:nvPr/>
        </p:nvSpPr>
        <p:spPr>
          <a:xfrm>
            <a:off x="3626429" y="9461106"/>
            <a:ext cx="11496797" cy="495300"/>
          </a:xfrm>
          <a:prstGeom prst="rect">
            <a:avLst/>
          </a:prstGeom>
        </p:spPr>
        <p:txBody>
          <a:bodyPr lIns="0" tIns="0" rIns="0" bIns="0" rtlCol="0" anchor="t">
            <a:spAutoFit/>
          </a:bodyPr>
          <a:lstStyle/>
          <a:p>
            <a:pPr algn="ctr">
              <a:lnSpc>
                <a:spcPts val="4199"/>
              </a:lnSpc>
            </a:pPr>
            <a:r>
              <a:rPr lang="en-US" sz="2999" spc="59">
                <a:solidFill>
                  <a:srgbClr val="2D8BBA"/>
                </a:solidFill>
                <a:latin typeface="Montserrat Extra-Bold Bold"/>
              </a:rPr>
              <a:t>JOHN4:34 &amp; MATTHEW9:37-38 </a:t>
            </a:r>
          </a:p>
        </p:txBody>
      </p:sp>
      <p:sp>
        <p:nvSpPr>
          <p:cNvPr id="17" name="TextBox 17"/>
          <p:cNvSpPr txBox="1"/>
          <p:nvPr/>
        </p:nvSpPr>
        <p:spPr>
          <a:xfrm>
            <a:off x="281711" y="5426763"/>
            <a:ext cx="5225403" cy="3496740"/>
          </a:xfrm>
          <a:prstGeom prst="rect">
            <a:avLst/>
          </a:prstGeom>
        </p:spPr>
        <p:txBody>
          <a:bodyPr lIns="0" tIns="0" rIns="0" bIns="0" rtlCol="0" anchor="t">
            <a:spAutoFit/>
          </a:bodyPr>
          <a:lstStyle/>
          <a:p>
            <a:pPr algn="ctr">
              <a:lnSpc>
                <a:spcPts val="3091"/>
              </a:lnSpc>
            </a:pPr>
            <a:r>
              <a:rPr lang="en-US" sz="2208" spc="44">
                <a:solidFill>
                  <a:srgbClr val="FFFFFF"/>
                </a:solidFill>
                <a:latin typeface="Montserrat Extra-Bold"/>
              </a:rPr>
              <a:t>Our vision is to reach the unreached for Jesus Christ in Madagascar, Togo, Gabon and subsequently around the world, just as the Sycamore tree enabled Zacchaeus to come in contact with our Lord Jesus Christ for his eternal salvation. (Luke 19:4-5)</a:t>
            </a:r>
          </a:p>
        </p:txBody>
      </p:sp>
      <p:sp>
        <p:nvSpPr>
          <p:cNvPr id="18" name="TextBox 18"/>
          <p:cNvSpPr txBox="1"/>
          <p:nvPr/>
        </p:nvSpPr>
        <p:spPr>
          <a:xfrm>
            <a:off x="6555596" y="5658879"/>
            <a:ext cx="4096930" cy="2160146"/>
          </a:xfrm>
          <a:prstGeom prst="rect">
            <a:avLst/>
          </a:prstGeom>
        </p:spPr>
        <p:txBody>
          <a:bodyPr lIns="0" tIns="0" rIns="0" bIns="0" rtlCol="0" anchor="t">
            <a:spAutoFit/>
          </a:bodyPr>
          <a:lstStyle/>
          <a:p>
            <a:pPr algn="ctr">
              <a:lnSpc>
                <a:spcPts val="4311"/>
              </a:lnSpc>
            </a:pPr>
            <a:r>
              <a:rPr lang="en-US" sz="3079" spc="61">
                <a:solidFill>
                  <a:srgbClr val="FFFFFF"/>
                </a:solidFill>
                <a:latin typeface="Montserrat Extra-Bold"/>
              </a:rPr>
              <a:t>- EVANGELISM</a:t>
            </a:r>
          </a:p>
          <a:p>
            <a:pPr algn="ctr">
              <a:lnSpc>
                <a:spcPts val="4311"/>
              </a:lnSpc>
            </a:pPr>
            <a:r>
              <a:rPr lang="en-US" sz="3079" spc="61">
                <a:solidFill>
                  <a:srgbClr val="FFFFFF"/>
                </a:solidFill>
                <a:latin typeface="Montserrat Extra-Bold"/>
              </a:rPr>
              <a:t>- MOBILIZATION</a:t>
            </a:r>
          </a:p>
          <a:p>
            <a:pPr algn="ctr">
              <a:lnSpc>
                <a:spcPts val="4311"/>
              </a:lnSpc>
            </a:pPr>
            <a:r>
              <a:rPr lang="en-US" sz="3079" spc="61">
                <a:solidFill>
                  <a:srgbClr val="FFFFFF"/>
                </a:solidFill>
                <a:latin typeface="Montserrat Extra-Bold"/>
              </a:rPr>
              <a:t>-TRAINING- SMII</a:t>
            </a:r>
          </a:p>
          <a:p>
            <a:pPr algn="ctr">
              <a:lnSpc>
                <a:spcPts val="4311"/>
              </a:lnSpc>
            </a:pPr>
            <a:r>
              <a:rPr lang="en-US" sz="3079" spc="61">
                <a:solidFill>
                  <a:srgbClr val="FFFFFF"/>
                </a:solidFill>
                <a:latin typeface="Montserrat Extra-Bold"/>
              </a:rPr>
              <a:t>- SENDING</a:t>
            </a:r>
          </a:p>
        </p:txBody>
      </p:sp>
      <p:sp>
        <p:nvSpPr>
          <p:cNvPr id="19" name="TextBox 19"/>
          <p:cNvSpPr txBox="1"/>
          <p:nvPr/>
        </p:nvSpPr>
        <p:spPr>
          <a:xfrm>
            <a:off x="12547151" y="5687454"/>
            <a:ext cx="4626722" cy="3171190"/>
          </a:xfrm>
          <a:prstGeom prst="rect">
            <a:avLst/>
          </a:prstGeom>
        </p:spPr>
        <p:txBody>
          <a:bodyPr lIns="0" tIns="0" rIns="0" bIns="0" rtlCol="0" anchor="t">
            <a:spAutoFit/>
          </a:bodyPr>
          <a:lstStyle/>
          <a:p>
            <a:pPr algn="ctr">
              <a:lnSpc>
                <a:spcPts val="3359"/>
              </a:lnSpc>
            </a:pPr>
            <a:r>
              <a:rPr lang="en-US" sz="2400" spc="48">
                <a:solidFill>
                  <a:srgbClr val="FFFFFF"/>
                </a:solidFill>
                <a:latin typeface="Montserrat Extra-Bold"/>
              </a:rPr>
              <a:t>Make disciples of all Nations so that from every nation, from all tribes and peoples and languages, a great multitude will be standing before the throne of God on the last day. </a:t>
            </a:r>
          </a:p>
          <a:p>
            <a:pPr algn="ctr">
              <a:lnSpc>
                <a:spcPts val="1960"/>
              </a:lnSpc>
            </a:pPr>
            <a:endParaRPr lang="en-US" sz="2400" spc="48">
              <a:solidFill>
                <a:srgbClr val="FFFFFF"/>
              </a:solidFill>
              <a:latin typeface="Montserrat Extra-Bold"/>
            </a:endParaRPr>
          </a:p>
        </p:txBody>
      </p:sp>
      <p:sp>
        <p:nvSpPr>
          <p:cNvPr id="20" name="TextBox 20"/>
          <p:cNvSpPr txBox="1"/>
          <p:nvPr/>
        </p:nvSpPr>
        <p:spPr>
          <a:xfrm>
            <a:off x="4347558" y="3210970"/>
            <a:ext cx="11189653" cy="869433"/>
          </a:xfrm>
          <a:prstGeom prst="rect">
            <a:avLst/>
          </a:prstGeom>
        </p:spPr>
        <p:txBody>
          <a:bodyPr lIns="0" tIns="0" rIns="0" bIns="0" rtlCol="0" anchor="t">
            <a:spAutoFit/>
          </a:bodyPr>
          <a:lstStyle/>
          <a:p>
            <a:pPr algn="ctr">
              <a:lnSpc>
                <a:spcPts val="7678"/>
              </a:lnSpc>
            </a:pPr>
            <a:r>
              <a:rPr lang="en-US" sz="4041" spc="80">
                <a:solidFill>
                  <a:srgbClr val="263F6B"/>
                </a:solidFill>
                <a:latin typeface="Montserrat Extra-Bold"/>
              </a:rPr>
              <a:t>TO GO AND TO MAKE HIM KNOWN</a:t>
            </a:r>
          </a:p>
        </p:txBody>
      </p:sp>
      <p:sp>
        <p:nvSpPr>
          <p:cNvPr id="21" name="TextBox 21"/>
          <p:cNvSpPr txBox="1"/>
          <p:nvPr/>
        </p:nvSpPr>
        <p:spPr>
          <a:xfrm>
            <a:off x="6830639" y="4458284"/>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Our Mission</a:t>
            </a:r>
          </a:p>
        </p:txBody>
      </p:sp>
      <p:sp>
        <p:nvSpPr>
          <p:cNvPr id="22" name="TextBox 22"/>
          <p:cNvSpPr txBox="1"/>
          <p:nvPr/>
        </p:nvSpPr>
        <p:spPr>
          <a:xfrm>
            <a:off x="1244602" y="4287981"/>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Our Vision</a:t>
            </a:r>
          </a:p>
        </p:txBody>
      </p:sp>
      <p:sp>
        <p:nvSpPr>
          <p:cNvPr id="23" name="TextBox 23"/>
          <p:cNvSpPr txBox="1"/>
          <p:nvPr/>
        </p:nvSpPr>
        <p:spPr>
          <a:xfrm>
            <a:off x="12954473" y="4509654"/>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Our Goals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83237"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6242" y="8956802"/>
            <a:ext cx="1783058" cy="295015"/>
          </a:xfrm>
          <a:prstGeom prst="rect">
            <a:avLst/>
          </a:prstGeom>
        </p:spPr>
      </p:pic>
      <p:sp>
        <p:nvSpPr>
          <p:cNvPr id="5" name="AutoShape 5"/>
          <p:cNvSpPr/>
          <p:nvPr/>
        </p:nvSpPr>
        <p:spPr>
          <a:xfrm>
            <a:off x="1028700" y="8302951"/>
            <a:ext cx="16230600" cy="169519"/>
          </a:xfrm>
          <a:prstGeom prst="rect">
            <a:avLst/>
          </a:prstGeom>
          <a:solidFill>
            <a:srgbClr val="FFFFFF"/>
          </a:solidFill>
        </p:spPr>
      </p:sp>
      <p:sp>
        <p:nvSpPr>
          <p:cNvPr id="6" name="AutoShape 6"/>
          <p:cNvSpPr/>
          <p:nvPr/>
        </p:nvSpPr>
        <p:spPr>
          <a:xfrm>
            <a:off x="1028700" y="1814529"/>
            <a:ext cx="16230600" cy="169519"/>
          </a:xfrm>
          <a:prstGeom prst="rect">
            <a:avLst/>
          </a:prstGeom>
          <a:solidFill>
            <a:srgbClr val="FFFFFF"/>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5907" y="4067157"/>
            <a:ext cx="631624" cy="63162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15907" y="5032156"/>
            <a:ext cx="698484" cy="710760"/>
          </a:xfrm>
          <a:prstGeom prst="rect">
            <a:avLst/>
          </a:prstGeom>
        </p:spPr>
      </p:pic>
      <p:pic>
        <p:nvPicPr>
          <p:cNvPr id="9" name="Picture 9"/>
          <p:cNvPicPr>
            <a:picLocks noChangeAspect="1"/>
          </p:cNvPicPr>
          <p:nvPr/>
        </p:nvPicPr>
        <p:blipFill>
          <a:blip r:embed="rId8"/>
          <a:srcRect t="25369" b="24524"/>
          <a:stretch>
            <a:fillRect/>
          </a:stretch>
        </p:blipFill>
        <p:spPr>
          <a:xfrm>
            <a:off x="9177430" y="3212192"/>
            <a:ext cx="1041719" cy="521967"/>
          </a:xfrm>
          <a:prstGeom prst="rect">
            <a:avLst/>
          </a:prstGeom>
        </p:spPr>
      </p:pic>
      <p:pic>
        <p:nvPicPr>
          <p:cNvPr id="10" name="Picture 10"/>
          <p:cNvPicPr>
            <a:picLocks noChangeAspect="1"/>
          </p:cNvPicPr>
          <p:nvPr/>
        </p:nvPicPr>
        <p:blipFill>
          <a:blip r:embed="rId9"/>
          <a:srcRect l="19472" t="12957" r="22288" b="34466"/>
          <a:stretch>
            <a:fillRect/>
          </a:stretch>
        </p:blipFill>
        <p:spPr>
          <a:xfrm>
            <a:off x="8549056" y="7200879"/>
            <a:ext cx="662081" cy="517165"/>
          </a:xfrm>
          <a:prstGeom prst="rect">
            <a:avLst/>
          </a:prstGeom>
        </p:spPr>
      </p:pic>
      <p:pic>
        <p:nvPicPr>
          <p:cNvPr id="11" name="Picture 11"/>
          <p:cNvPicPr>
            <a:picLocks noChangeAspect="1"/>
          </p:cNvPicPr>
          <p:nvPr/>
        </p:nvPicPr>
        <p:blipFill>
          <a:blip r:embed="rId10"/>
          <a:srcRect l="20302" t="27229" r="24322" b="26620"/>
          <a:stretch>
            <a:fillRect/>
          </a:stretch>
        </p:blipFill>
        <p:spPr>
          <a:xfrm>
            <a:off x="9434811" y="7266821"/>
            <a:ext cx="621171" cy="451223"/>
          </a:xfrm>
          <a:prstGeom prst="rect">
            <a:avLst/>
          </a:prstGeom>
        </p:spPr>
      </p:pic>
      <p:pic>
        <p:nvPicPr>
          <p:cNvPr id="12" name="Picture 12"/>
          <p:cNvPicPr>
            <a:picLocks noChangeAspect="1"/>
          </p:cNvPicPr>
          <p:nvPr/>
        </p:nvPicPr>
        <p:blipFill>
          <a:blip r:embed="rId11"/>
          <a:srcRect/>
          <a:stretch>
            <a:fillRect/>
          </a:stretch>
        </p:blipFill>
        <p:spPr>
          <a:xfrm>
            <a:off x="8616193" y="6353039"/>
            <a:ext cx="527807" cy="531963"/>
          </a:xfrm>
          <a:prstGeom prst="rect">
            <a:avLst/>
          </a:prstGeom>
        </p:spPr>
      </p:pic>
      <p:pic>
        <p:nvPicPr>
          <p:cNvPr id="13" name="Picture 13"/>
          <p:cNvPicPr>
            <a:picLocks noChangeAspect="1"/>
          </p:cNvPicPr>
          <p:nvPr/>
        </p:nvPicPr>
        <p:blipFill>
          <a:blip r:embed="rId12"/>
          <a:srcRect/>
          <a:stretch>
            <a:fillRect/>
          </a:stretch>
        </p:blipFill>
        <p:spPr>
          <a:xfrm>
            <a:off x="9434811" y="6353039"/>
            <a:ext cx="593817" cy="593817"/>
          </a:xfrm>
          <a:prstGeom prst="rect">
            <a:avLst/>
          </a:prstGeom>
        </p:spPr>
      </p:pic>
      <p:sp>
        <p:nvSpPr>
          <p:cNvPr id="14" name="TextBox 14"/>
          <p:cNvSpPr txBox="1"/>
          <p:nvPr/>
        </p:nvSpPr>
        <p:spPr>
          <a:xfrm>
            <a:off x="1028700" y="2876807"/>
            <a:ext cx="6708136" cy="3393324"/>
          </a:xfrm>
          <a:prstGeom prst="rect">
            <a:avLst/>
          </a:prstGeom>
        </p:spPr>
        <p:txBody>
          <a:bodyPr lIns="0" tIns="0" rIns="0" bIns="0" rtlCol="0" anchor="t">
            <a:spAutoFit/>
          </a:bodyPr>
          <a:lstStyle/>
          <a:p>
            <a:pPr>
              <a:lnSpc>
                <a:spcPts val="12933"/>
              </a:lnSpc>
            </a:pPr>
            <a:r>
              <a:rPr lang="en-US" sz="14058" spc="-829">
                <a:solidFill>
                  <a:srgbClr val="FFFFFF"/>
                </a:solidFill>
                <a:latin typeface="Montserrat Extra-Bold"/>
              </a:rPr>
              <a:t>THANK YOU</a:t>
            </a:r>
          </a:p>
        </p:txBody>
      </p:sp>
      <p:sp>
        <p:nvSpPr>
          <p:cNvPr id="15" name="TextBox 15"/>
          <p:cNvSpPr txBox="1"/>
          <p:nvPr/>
        </p:nvSpPr>
        <p:spPr>
          <a:xfrm>
            <a:off x="1028700" y="6908757"/>
            <a:ext cx="6053300" cy="1210310"/>
          </a:xfrm>
          <a:prstGeom prst="rect">
            <a:avLst/>
          </a:prstGeom>
        </p:spPr>
        <p:txBody>
          <a:bodyPr lIns="0" tIns="0" rIns="0" bIns="0" rtlCol="0" anchor="t">
            <a:spAutoFit/>
          </a:bodyPr>
          <a:lstStyle/>
          <a:p>
            <a:pPr>
              <a:lnSpc>
                <a:spcPts val="4809"/>
              </a:lnSpc>
            </a:pPr>
            <a:r>
              <a:rPr lang="en-US" sz="3699">
                <a:solidFill>
                  <a:srgbClr val="FFFFFF"/>
                </a:solidFill>
                <a:latin typeface="Montserrat Extra-Bold Italics"/>
              </a:rPr>
              <a:t>We look forward to PARTNERING with you.</a:t>
            </a:r>
          </a:p>
        </p:txBody>
      </p:sp>
      <p:sp>
        <p:nvSpPr>
          <p:cNvPr id="16" name="TextBox 16"/>
          <p:cNvSpPr txBox="1"/>
          <p:nvPr/>
        </p:nvSpPr>
        <p:spPr>
          <a:xfrm>
            <a:off x="11114741" y="2285422"/>
            <a:ext cx="2107662" cy="533400"/>
          </a:xfrm>
          <a:prstGeom prst="rect">
            <a:avLst/>
          </a:prstGeom>
        </p:spPr>
        <p:txBody>
          <a:bodyPr lIns="0" tIns="0" rIns="0" bIns="0" rtlCol="0" anchor="t">
            <a:spAutoFit/>
          </a:bodyPr>
          <a:lstStyle/>
          <a:p>
            <a:pPr>
              <a:lnSpc>
                <a:spcPts val="4590"/>
              </a:lnSpc>
            </a:pPr>
            <a:r>
              <a:rPr lang="en-US" sz="2700">
                <a:solidFill>
                  <a:srgbClr val="FFFFFF"/>
                </a:solidFill>
                <a:latin typeface="Montserrat Extra-Bold Italics"/>
              </a:rPr>
              <a:t>CONTACT</a:t>
            </a:r>
          </a:p>
        </p:txBody>
      </p:sp>
      <p:sp>
        <p:nvSpPr>
          <p:cNvPr id="17" name="TextBox 17"/>
          <p:cNvSpPr txBox="1"/>
          <p:nvPr/>
        </p:nvSpPr>
        <p:spPr>
          <a:xfrm>
            <a:off x="10536559" y="3877988"/>
            <a:ext cx="4939683"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404-647-1723 / 909-648-9971</a:t>
            </a:r>
          </a:p>
        </p:txBody>
      </p:sp>
      <p:sp>
        <p:nvSpPr>
          <p:cNvPr id="18" name="TextBox 18"/>
          <p:cNvSpPr txBox="1"/>
          <p:nvPr/>
        </p:nvSpPr>
        <p:spPr>
          <a:xfrm>
            <a:off x="10536559" y="4983677"/>
            <a:ext cx="4939683" cy="579120"/>
          </a:xfrm>
          <a:prstGeom prst="rect">
            <a:avLst/>
          </a:prstGeom>
        </p:spPr>
        <p:txBody>
          <a:bodyPr lIns="0" tIns="0" rIns="0" bIns="0" rtlCol="0" anchor="t">
            <a:spAutoFit/>
          </a:bodyPr>
          <a:lstStyle/>
          <a:p>
            <a:pPr>
              <a:lnSpc>
                <a:spcPts val="5175"/>
              </a:lnSpc>
            </a:pPr>
            <a:r>
              <a:rPr lang="en-US" sz="2300" spc="46">
                <a:solidFill>
                  <a:srgbClr val="FFFFFF"/>
                </a:solidFill>
                <a:latin typeface="Montserrat"/>
              </a:rPr>
              <a:t>WWW.SYCOMOREMONDE.ORG</a:t>
            </a:r>
          </a:p>
        </p:txBody>
      </p:sp>
      <p:sp>
        <p:nvSpPr>
          <p:cNvPr id="19" name="TextBox 19"/>
          <p:cNvSpPr txBox="1"/>
          <p:nvPr/>
        </p:nvSpPr>
        <p:spPr>
          <a:xfrm>
            <a:off x="10356070" y="3039788"/>
            <a:ext cx="6903230"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sycomoreevangelicalmission@gmail.com</a:t>
            </a:r>
          </a:p>
        </p:txBody>
      </p:sp>
      <p:sp>
        <p:nvSpPr>
          <p:cNvPr id="20" name="TextBox 20"/>
          <p:cNvSpPr txBox="1"/>
          <p:nvPr/>
        </p:nvSpPr>
        <p:spPr>
          <a:xfrm>
            <a:off x="10219149" y="6185633"/>
            <a:ext cx="6903230"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Sycomore Evangelical Mission</a:t>
            </a:r>
          </a:p>
        </p:txBody>
      </p:sp>
      <p:sp>
        <p:nvSpPr>
          <p:cNvPr id="21" name="TextBox 21"/>
          <p:cNvSpPr txBox="1"/>
          <p:nvPr/>
        </p:nvSpPr>
        <p:spPr>
          <a:xfrm>
            <a:off x="10275057" y="7098919"/>
            <a:ext cx="6903230"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Sycomore mission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00000">
              <a:alpha val="6667"/>
            </a:srgbClr>
          </a:solidFill>
        </p:spPr>
      </p:sp>
      <p:grpSp>
        <p:nvGrpSpPr>
          <p:cNvPr id="3" name="Group 3"/>
          <p:cNvGrpSpPr/>
          <p:nvPr/>
        </p:nvGrpSpPr>
        <p:grpSpPr>
          <a:xfrm>
            <a:off x="160012" y="1628876"/>
            <a:ext cx="5548950" cy="2171133"/>
            <a:chOff x="0" y="0"/>
            <a:chExt cx="1687841" cy="660400"/>
          </a:xfrm>
        </p:grpSpPr>
        <p:sp>
          <p:nvSpPr>
            <p:cNvPr id="4" name="Freeform 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5" name="Group 5"/>
          <p:cNvGrpSpPr/>
          <p:nvPr/>
        </p:nvGrpSpPr>
        <p:grpSpPr>
          <a:xfrm>
            <a:off x="11624357" y="7337091"/>
            <a:ext cx="6534642" cy="2556804"/>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55422" y="1467592"/>
            <a:ext cx="7164485" cy="716448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07239">
            <a:off x="10339641" y="7796868"/>
            <a:ext cx="1675183" cy="83131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07239" flipH="1" flipV="1">
            <a:off x="6064753" y="2118368"/>
            <a:ext cx="1675183" cy="831310"/>
          </a:xfrm>
          <a:prstGeom prst="rect">
            <a:avLst/>
          </a:prstGeom>
        </p:spPr>
      </p:pic>
      <p:sp>
        <p:nvSpPr>
          <p:cNvPr id="10" name="TextBox 10"/>
          <p:cNvSpPr txBox="1"/>
          <p:nvPr/>
        </p:nvSpPr>
        <p:spPr>
          <a:xfrm>
            <a:off x="6176317" y="2885892"/>
            <a:ext cx="5935366" cy="5154549"/>
          </a:xfrm>
          <a:prstGeom prst="rect">
            <a:avLst/>
          </a:prstGeom>
        </p:spPr>
        <p:txBody>
          <a:bodyPr lIns="0" tIns="0" rIns="0" bIns="0" rtlCol="0" anchor="t">
            <a:spAutoFit/>
          </a:bodyPr>
          <a:lstStyle/>
          <a:p>
            <a:pPr algn="ctr">
              <a:lnSpc>
                <a:spcPts val="8071"/>
              </a:lnSpc>
            </a:pPr>
            <a:r>
              <a:rPr lang="en-US" sz="8236" spc="-485" dirty="0">
                <a:solidFill>
                  <a:srgbClr val="FFFFFF"/>
                </a:solidFill>
                <a:latin typeface="Montserrat Extra-Bold Italics"/>
              </a:rPr>
              <a:t>EQUIPPING LOCALS TO REACH THEIR  OWN</a:t>
            </a:r>
          </a:p>
        </p:txBody>
      </p:sp>
      <p:sp>
        <p:nvSpPr>
          <p:cNvPr id="11" name="TextBox 11"/>
          <p:cNvSpPr txBox="1"/>
          <p:nvPr/>
        </p:nvSpPr>
        <p:spPr>
          <a:xfrm>
            <a:off x="386463" y="1712356"/>
            <a:ext cx="4988969" cy="1893570"/>
          </a:xfrm>
          <a:prstGeom prst="rect">
            <a:avLst/>
          </a:prstGeom>
        </p:spPr>
        <p:txBody>
          <a:bodyPr lIns="0" tIns="0" rIns="0" bIns="0" rtlCol="0" anchor="t">
            <a:spAutoFit/>
          </a:bodyPr>
          <a:lstStyle/>
          <a:p>
            <a:pPr algn="ctr">
              <a:lnSpc>
                <a:spcPts val="3779"/>
              </a:lnSpc>
            </a:pPr>
            <a:r>
              <a:rPr lang="en-US" sz="2699" u="sng" spc="53">
                <a:solidFill>
                  <a:srgbClr val="263F6B"/>
                </a:solidFill>
                <a:latin typeface="Archivo Black Bold"/>
              </a:rPr>
              <a:t>TRAINING</a:t>
            </a:r>
          </a:p>
          <a:p>
            <a:pPr algn="ctr">
              <a:lnSpc>
                <a:spcPts val="3779"/>
              </a:lnSpc>
            </a:pPr>
            <a:r>
              <a:rPr lang="en-US" sz="2699" spc="53">
                <a:solidFill>
                  <a:srgbClr val="263F6B"/>
                </a:solidFill>
                <a:latin typeface="Montserrat Bold"/>
              </a:rPr>
              <a:t>SYCOMORE MISSION </a:t>
            </a:r>
          </a:p>
          <a:p>
            <a:pPr algn="ctr">
              <a:lnSpc>
                <a:spcPts val="3779"/>
              </a:lnSpc>
            </a:pPr>
            <a:r>
              <a:rPr lang="en-US" sz="2699" spc="53">
                <a:solidFill>
                  <a:srgbClr val="263F6B"/>
                </a:solidFill>
                <a:latin typeface="Montserrat Bold"/>
              </a:rPr>
              <a:t>INTERNATIONAL</a:t>
            </a:r>
          </a:p>
          <a:p>
            <a:pPr algn="ctr">
              <a:lnSpc>
                <a:spcPts val="3779"/>
              </a:lnSpc>
            </a:pPr>
            <a:r>
              <a:rPr lang="en-US" sz="2699" spc="53">
                <a:solidFill>
                  <a:srgbClr val="263F6B"/>
                </a:solidFill>
                <a:latin typeface="Montserrat Bold"/>
              </a:rPr>
              <a:t> INSTITUTE</a:t>
            </a:r>
          </a:p>
        </p:txBody>
      </p:sp>
      <p:sp>
        <p:nvSpPr>
          <p:cNvPr id="12" name="TextBox 12"/>
          <p:cNvSpPr txBox="1"/>
          <p:nvPr/>
        </p:nvSpPr>
        <p:spPr>
          <a:xfrm>
            <a:off x="11891470" y="7487096"/>
            <a:ext cx="6068027" cy="1994769"/>
          </a:xfrm>
          <a:prstGeom prst="rect">
            <a:avLst/>
          </a:prstGeom>
        </p:spPr>
        <p:txBody>
          <a:bodyPr lIns="0" tIns="0" rIns="0" bIns="0" rtlCol="0" anchor="t">
            <a:spAutoFit/>
          </a:bodyPr>
          <a:lstStyle/>
          <a:p>
            <a:pPr algn="ctr">
              <a:lnSpc>
                <a:spcPts val="3977"/>
              </a:lnSpc>
            </a:pPr>
            <a:r>
              <a:rPr lang="en-US" sz="2840" spc="56" dirty="0">
                <a:solidFill>
                  <a:srgbClr val="263F6B"/>
                </a:solidFill>
                <a:latin typeface="Montserrat Extra-Bold Bold"/>
              </a:rPr>
              <a:t>MADAGASCAR, CONGO RDC</a:t>
            </a:r>
          </a:p>
          <a:p>
            <a:pPr algn="ctr">
              <a:lnSpc>
                <a:spcPts val="3977"/>
              </a:lnSpc>
            </a:pPr>
            <a:r>
              <a:rPr lang="en-US" sz="2840" spc="56" dirty="0">
                <a:solidFill>
                  <a:srgbClr val="263F6B"/>
                </a:solidFill>
                <a:latin typeface="Montserrat Extra-Bold Bold"/>
              </a:rPr>
              <a:t>GABON, TOGO, SENEGAL, CONGO,</a:t>
            </a:r>
          </a:p>
          <a:p>
            <a:pPr algn="ctr">
              <a:lnSpc>
                <a:spcPts val="3977"/>
              </a:lnSpc>
            </a:pPr>
            <a:r>
              <a:rPr lang="en-US" sz="2840" spc="56" dirty="0">
                <a:solidFill>
                  <a:srgbClr val="263F6B"/>
                </a:solidFill>
                <a:latin typeface="Montserrat Extra-Bold Bold"/>
              </a:rPr>
              <a:t>IVORY COAST AND CHAD</a:t>
            </a:r>
          </a:p>
        </p:txBody>
      </p:sp>
      <p:sp>
        <p:nvSpPr>
          <p:cNvPr id="13" name="TextBox 13"/>
          <p:cNvSpPr txBox="1"/>
          <p:nvPr/>
        </p:nvSpPr>
        <p:spPr>
          <a:xfrm>
            <a:off x="1237036" y="1000125"/>
            <a:ext cx="3499197" cy="467467"/>
          </a:xfrm>
          <a:prstGeom prst="rect">
            <a:avLst/>
          </a:prstGeom>
        </p:spPr>
        <p:txBody>
          <a:bodyPr lIns="0" tIns="0" rIns="0" bIns="0" rtlCol="0" anchor="t">
            <a:spAutoFit/>
          </a:bodyPr>
          <a:lstStyle/>
          <a:p>
            <a:pPr algn="ctr">
              <a:lnSpc>
                <a:spcPts val="3824"/>
              </a:lnSpc>
            </a:pPr>
            <a:r>
              <a:rPr lang="en-US" sz="2941" spc="58">
                <a:solidFill>
                  <a:srgbClr val="FFFFFF"/>
                </a:solidFill>
                <a:latin typeface="Montserrat Extra-Bold"/>
              </a:rPr>
              <a:t>Key Activities</a:t>
            </a:r>
          </a:p>
        </p:txBody>
      </p:sp>
      <p:sp>
        <p:nvSpPr>
          <p:cNvPr id="14" name="TextBox 14"/>
          <p:cNvSpPr txBox="1"/>
          <p:nvPr/>
        </p:nvSpPr>
        <p:spPr>
          <a:xfrm>
            <a:off x="13251703" y="5896396"/>
            <a:ext cx="3824986" cy="1071987"/>
          </a:xfrm>
          <a:prstGeom prst="rect">
            <a:avLst/>
          </a:prstGeom>
        </p:spPr>
        <p:txBody>
          <a:bodyPr lIns="0" tIns="0" rIns="0" bIns="0" rtlCol="0" anchor="t">
            <a:spAutoFit/>
          </a:bodyPr>
          <a:lstStyle/>
          <a:p>
            <a:pPr algn="ctr">
              <a:lnSpc>
                <a:spcPts val="4344"/>
              </a:lnSpc>
            </a:pPr>
            <a:r>
              <a:rPr lang="en-US" sz="3341" spc="66">
                <a:solidFill>
                  <a:srgbClr val="FFFFFF"/>
                </a:solidFill>
                <a:latin typeface="Montserrat Extra-Bold"/>
              </a:rPr>
              <a:t>OUR MISSION FIELDS</a:t>
            </a:r>
          </a:p>
        </p:txBody>
      </p:sp>
      <p:grpSp>
        <p:nvGrpSpPr>
          <p:cNvPr id="15" name="Group 15"/>
          <p:cNvGrpSpPr/>
          <p:nvPr/>
        </p:nvGrpSpPr>
        <p:grpSpPr>
          <a:xfrm>
            <a:off x="106472" y="4234494"/>
            <a:ext cx="5548950" cy="2171133"/>
            <a:chOff x="0" y="0"/>
            <a:chExt cx="1687841" cy="660400"/>
          </a:xfrm>
        </p:grpSpPr>
        <p:sp>
          <p:nvSpPr>
            <p:cNvPr id="16" name="Freeform 1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17" name="Group 17"/>
          <p:cNvGrpSpPr/>
          <p:nvPr/>
        </p:nvGrpSpPr>
        <p:grpSpPr>
          <a:xfrm>
            <a:off x="52932" y="6840113"/>
            <a:ext cx="5548950" cy="2171133"/>
            <a:chOff x="0" y="0"/>
            <a:chExt cx="1687841" cy="660400"/>
          </a:xfrm>
        </p:grpSpPr>
        <p:sp>
          <p:nvSpPr>
            <p:cNvPr id="18" name="Freeform 18"/>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19" name="TextBox 19"/>
          <p:cNvSpPr txBox="1"/>
          <p:nvPr/>
        </p:nvSpPr>
        <p:spPr>
          <a:xfrm>
            <a:off x="160013" y="4177344"/>
            <a:ext cx="5308080" cy="2410916"/>
          </a:xfrm>
          <a:prstGeom prst="rect">
            <a:avLst/>
          </a:prstGeom>
        </p:spPr>
        <p:txBody>
          <a:bodyPr wrap="square" lIns="0" tIns="0" rIns="0" bIns="0" rtlCol="0" anchor="t">
            <a:spAutoFit/>
          </a:bodyPr>
          <a:lstStyle/>
          <a:p>
            <a:pPr algn="ctr">
              <a:lnSpc>
                <a:spcPts val="3779"/>
              </a:lnSpc>
            </a:pPr>
            <a:r>
              <a:rPr lang="en-US" sz="2699" u="sng" spc="53" dirty="0">
                <a:solidFill>
                  <a:srgbClr val="263F6B"/>
                </a:solidFill>
                <a:latin typeface="Archivo Black Bold"/>
              </a:rPr>
              <a:t>EVANGELISM</a:t>
            </a:r>
          </a:p>
          <a:p>
            <a:pPr algn="ctr">
              <a:lnSpc>
                <a:spcPts val="3779"/>
              </a:lnSpc>
            </a:pPr>
            <a:r>
              <a:rPr lang="en-US" sz="2699" spc="53" dirty="0">
                <a:solidFill>
                  <a:srgbClr val="263F6B"/>
                </a:solidFill>
                <a:latin typeface="Archivo Black Bold"/>
              </a:rPr>
              <a:t>THROUGH THE JESUS FILM PROJECTION IN THEIR LOCAL LANGUAGES</a:t>
            </a:r>
          </a:p>
          <a:p>
            <a:pPr algn="ctr">
              <a:lnSpc>
                <a:spcPts val="3779"/>
              </a:lnSpc>
            </a:pPr>
            <a:endParaRPr lang="en-US" sz="2699" spc="53" dirty="0">
              <a:solidFill>
                <a:srgbClr val="263F6B"/>
              </a:solidFill>
              <a:latin typeface="Archivo Black Bold"/>
            </a:endParaRPr>
          </a:p>
        </p:txBody>
      </p:sp>
      <p:sp>
        <p:nvSpPr>
          <p:cNvPr id="20" name="TextBox 20"/>
          <p:cNvSpPr txBox="1"/>
          <p:nvPr/>
        </p:nvSpPr>
        <p:spPr>
          <a:xfrm>
            <a:off x="531986" y="6825980"/>
            <a:ext cx="4590842" cy="3557256"/>
          </a:xfrm>
          <a:prstGeom prst="rect">
            <a:avLst/>
          </a:prstGeom>
        </p:spPr>
        <p:txBody>
          <a:bodyPr lIns="0" tIns="0" rIns="0" bIns="0" rtlCol="0" anchor="t">
            <a:spAutoFit/>
          </a:bodyPr>
          <a:lstStyle/>
          <a:p>
            <a:pPr algn="ctr">
              <a:lnSpc>
                <a:spcPts val="3478"/>
              </a:lnSpc>
            </a:pPr>
            <a:r>
              <a:rPr lang="en-US" sz="2484" u="sng" spc="49" dirty="0">
                <a:solidFill>
                  <a:srgbClr val="263F6B"/>
                </a:solidFill>
                <a:latin typeface="Archivo Black Bold"/>
              </a:rPr>
              <a:t>MOBILIZATION</a:t>
            </a:r>
          </a:p>
          <a:p>
            <a:pPr algn="ctr">
              <a:lnSpc>
                <a:spcPts val="3478"/>
              </a:lnSpc>
            </a:pPr>
            <a:r>
              <a:rPr lang="en-US" sz="2484" spc="49" dirty="0">
                <a:solidFill>
                  <a:srgbClr val="263F6B"/>
                </a:solidFill>
                <a:latin typeface="Archivo Black Bold"/>
              </a:rPr>
              <a:t>AWAKEN THE  BELIEVERS CONCERNING THE LORD’S HARVEST</a:t>
            </a:r>
          </a:p>
          <a:p>
            <a:pPr algn="ctr">
              <a:lnSpc>
                <a:spcPts val="3478"/>
              </a:lnSpc>
            </a:pPr>
            <a:r>
              <a:rPr lang="en-US" sz="2484" spc="49" dirty="0">
                <a:solidFill>
                  <a:srgbClr val="263F6B"/>
                </a:solidFill>
                <a:latin typeface="Montserrat Bold"/>
              </a:rPr>
              <a:t>HARVEST THROUGH MISSION CONFERENCE</a:t>
            </a:r>
          </a:p>
          <a:p>
            <a:pPr algn="ctr">
              <a:lnSpc>
                <a:spcPts val="3478"/>
              </a:lnSpc>
            </a:pPr>
            <a:endParaRPr lang="en-US" sz="2484" spc="49" dirty="0">
              <a:solidFill>
                <a:srgbClr val="263F6B"/>
              </a:solidFill>
              <a:latin typeface="Montserra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10087">
            <a:off x="1028665" y="6130773"/>
            <a:ext cx="16230670" cy="0"/>
          </a:xfrm>
          <a:prstGeom prst="line">
            <a:avLst/>
          </a:prstGeom>
          <a:ln w="95250" cap="rnd">
            <a:solidFill>
              <a:srgbClr val="000000"/>
            </a:solidFill>
            <a:prstDash val="solid"/>
            <a:headEnd type="none" w="sm" len="sm"/>
            <a:tailEnd type="none" w="sm" len="sm"/>
          </a:ln>
        </p:spPr>
      </p:sp>
      <p:grpSp>
        <p:nvGrpSpPr>
          <p:cNvPr id="4" name="Group 4"/>
          <p:cNvGrpSpPr/>
          <p:nvPr/>
        </p:nvGrpSpPr>
        <p:grpSpPr>
          <a:xfrm>
            <a:off x="2726348" y="5922707"/>
            <a:ext cx="511382" cy="51138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6" name="Group 6"/>
          <p:cNvGrpSpPr/>
          <p:nvPr/>
        </p:nvGrpSpPr>
        <p:grpSpPr>
          <a:xfrm>
            <a:off x="925484" y="6809379"/>
            <a:ext cx="4113110" cy="2903329"/>
            <a:chOff x="0" y="0"/>
            <a:chExt cx="1500474" cy="1059142"/>
          </a:xfrm>
        </p:grpSpPr>
        <p:sp>
          <p:nvSpPr>
            <p:cNvPr id="7" name="Freeform 7"/>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id="8" name="Group 8"/>
          <p:cNvGrpSpPr/>
          <p:nvPr/>
        </p:nvGrpSpPr>
        <p:grpSpPr>
          <a:xfrm>
            <a:off x="1181175" y="2702647"/>
            <a:ext cx="4113110" cy="2903329"/>
            <a:chOff x="0" y="0"/>
            <a:chExt cx="1500474" cy="1059142"/>
          </a:xfrm>
        </p:grpSpPr>
        <p:sp>
          <p:nvSpPr>
            <p:cNvPr id="9" name="Freeform 9"/>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id="10" name="Group 10"/>
          <p:cNvGrpSpPr/>
          <p:nvPr/>
        </p:nvGrpSpPr>
        <p:grpSpPr>
          <a:xfrm>
            <a:off x="6851503" y="2702647"/>
            <a:ext cx="4113110" cy="2903329"/>
            <a:chOff x="0" y="0"/>
            <a:chExt cx="1500474" cy="1059142"/>
          </a:xfrm>
        </p:grpSpPr>
        <p:sp>
          <p:nvSpPr>
            <p:cNvPr id="11" name="Freeform 11"/>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id="12" name="Group 12"/>
          <p:cNvGrpSpPr/>
          <p:nvPr/>
        </p:nvGrpSpPr>
        <p:grpSpPr>
          <a:xfrm>
            <a:off x="5807329" y="5922707"/>
            <a:ext cx="511382" cy="51138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4" name="Group 14"/>
          <p:cNvGrpSpPr/>
          <p:nvPr/>
        </p:nvGrpSpPr>
        <p:grpSpPr>
          <a:xfrm>
            <a:off x="11969290" y="5922707"/>
            <a:ext cx="511382" cy="511382"/>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6" name="Group 16"/>
          <p:cNvGrpSpPr/>
          <p:nvPr/>
        </p:nvGrpSpPr>
        <p:grpSpPr>
          <a:xfrm>
            <a:off x="8888309" y="5922707"/>
            <a:ext cx="511382" cy="511382"/>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8" name="Group 18"/>
          <p:cNvGrpSpPr/>
          <p:nvPr/>
        </p:nvGrpSpPr>
        <p:grpSpPr>
          <a:xfrm>
            <a:off x="6206593" y="6809379"/>
            <a:ext cx="5402929" cy="2903329"/>
            <a:chOff x="0" y="0"/>
            <a:chExt cx="1971003" cy="1059142"/>
          </a:xfrm>
        </p:grpSpPr>
        <p:sp>
          <p:nvSpPr>
            <p:cNvPr id="19" name="Freeform 19"/>
            <p:cNvSpPr/>
            <p:nvPr/>
          </p:nvSpPr>
          <p:spPr>
            <a:xfrm>
              <a:off x="0" y="0"/>
              <a:ext cx="1971003" cy="1059143"/>
            </a:xfrm>
            <a:custGeom>
              <a:avLst/>
              <a:gdLst/>
              <a:ahLst/>
              <a:cxnLst/>
              <a:rect l="l" t="t" r="r" b="b"/>
              <a:pathLst>
                <a:path w="1971003" h="1059143">
                  <a:moveTo>
                    <a:pt x="1846543" y="1059142"/>
                  </a:moveTo>
                  <a:lnTo>
                    <a:pt x="124460" y="1059142"/>
                  </a:lnTo>
                  <a:cubicBezTo>
                    <a:pt x="55880" y="1059142"/>
                    <a:pt x="0" y="1003262"/>
                    <a:pt x="0" y="934682"/>
                  </a:cubicBezTo>
                  <a:lnTo>
                    <a:pt x="0" y="124460"/>
                  </a:lnTo>
                  <a:cubicBezTo>
                    <a:pt x="0" y="55880"/>
                    <a:pt x="55880" y="0"/>
                    <a:pt x="124460" y="0"/>
                  </a:cubicBezTo>
                  <a:lnTo>
                    <a:pt x="1846543" y="0"/>
                  </a:lnTo>
                  <a:cubicBezTo>
                    <a:pt x="1915123" y="0"/>
                    <a:pt x="1971003" y="55880"/>
                    <a:pt x="1971003" y="124460"/>
                  </a:cubicBezTo>
                  <a:lnTo>
                    <a:pt x="1971003" y="934682"/>
                  </a:lnTo>
                  <a:cubicBezTo>
                    <a:pt x="1971003" y="1003263"/>
                    <a:pt x="1915123" y="1059143"/>
                    <a:pt x="1846543" y="1059143"/>
                  </a:cubicBezTo>
                  <a:close/>
                </a:path>
              </a:pathLst>
            </a:custGeom>
            <a:solidFill>
              <a:srgbClr val="263F6B"/>
            </a:solidFill>
          </p:spPr>
        </p:sp>
      </p:grpSp>
      <p:grpSp>
        <p:nvGrpSpPr>
          <p:cNvPr id="20" name="Group 20"/>
          <p:cNvGrpSpPr/>
          <p:nvPr/>
        </p:nvGrpSpPr>
        <p:grpSpPr>
          <a:xfrm>
            <a:off x="15050270" y="5922707"/>
            <a:ext cx="511382" cy="51138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22" name="Group 22"/>
          <p:cNvGrpSpPr/>
          <p:nvPr/>
        </p:nvGrpSpPr>
        <p:grpSpPr>
          <a:xfrm>
            <a:off x="13249406" y="6809379"/>
            <a:ext cx="4113110" cy="2903329"/>
            <a:chOff x="0" y="0"/>
            <a:chExt cx="1500474" cy="1059142"/>
          </a:xfrm>
        </p:grpSpPr>
        <p:sp>
          <p:nvSpPr>
            <p:cNvPr id="23" name="Freeform 23"/>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sp>
        <p:nvSpPr>
          <p:cNvPr id="24" name="TextBox 24"/>
          <p:cNvSpPr txBox="1"/>
          <p:nvPr/>
        </p:nvSpPr>
        <p:spPr>
          <a:xfrm>
            <a:off x="1725970" y="1024480"/>
            <a:ext cx="14018125" cy="642348"/>
          </a:xfrm>
          <a:prstGeom prst="rect">
            <a:avLst/>
          </a:prstGeom>
        </p:spPr>
        <p:txBody>
          <a:bodyPr lIns="0" tIns="0" rIns="0" bIns="0" rtlCol="0" anchor="t">
            <a:spAutoFit/>
          </a:bodyPr>
          <a:lstStyle/>
          <a:p>
            <a:pPr algn="ctr">
              <a:lnSpc>
                <a:spcPts val="4895"/>
              </a:lnSpc>
            </a:pPr>
            <a:r>
              <a:rPr lang="en-US" sz="4995" spc="-294">
                <a:solidFill>
                  <a:srgbClr val="263F6B"/>
                </a:solidFill>
                <a:latin typeface="Montserrat Extra-Bold Italics"/>
              </a:rPr>
              <a:t>OUR HISTORY</a:t>
            </a:r>
          </a:p>
        </p:txBody>
      </p:sp>
      <p:sp>
        <p:nvSpPr>
          <p:cNvPr id="25" name="TextBox 25"/>
          <p:cNvSpPr txBox="1"/>
          <p:nvPr/>
        </p:nvSpPr>
        <p:spPr>
          <a:xfrm>
            <a:off x="1360297" y="7018338"/>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2014</a:t>
            </a:r>
          </a:p>
        </p:txBody>
      </p:sp>
      <p:sp>
        <p:nvSpPr>
          <p:cNvPr id="26" name="TextBox 26"/>
          <p:cNvSpPr txBox="1"/>
          <p:nvPr/>
        </p:nvSpPr>
        <p:spPr>
          <a:xfrm>
            <a:off x="1578294" y="2999628"/>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2008</a:t>
            </a:r>
          </a:p>
        </p:txBody>
      </p:sp>
      <p:sp>
        <p:nvSpPr>
          <p:cNvPr id="27" name="TextBox 27"/>
          <p:cNvSpPr txBox="1"/>
          <p:nvPr/>
        </p:nvSpPr>
        <p:spPr>
          <a:xfrm>
            <a:off x="7363296" y="2810716"/>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2012</a:t>
            </a:r>
          </a:p>
        </p:txBody>
      </p:sp>
      <p:sp>
        <p:nvSpPr>
          <p:cNvPr id="28" name="TextBox 28"/>
          <p:cNvSpPr txBox="1"/>
          <p:nvPr/>
        </p:nvSpPr>
        <p:spPr>
          <a:xfrm>
            <a:off x="1361478" y="7632700"/>
            <a:ext cx="3241123" cy="1976438"/>
          </a:xfrm>
          <a:prstGeom prst="rect">
            <a:avLst/>
          </a:prstGeom>
        </p:spPr>
        <p:txBody>
          <a:bodyPr lIns="0" tIns="0" rIns="0" bIns="0" rtlCol="0" anchor="t">
            <a:spAutoFit/>
          </a:bodyPr>
          <a:lstStyle/>
          <a:p>
            <a:pPr algn="ctr">
              <a:lnSpc>
                <a:spcPts val="3899"/>
              </a:lnSpc>
            </a:pPr>
            <a:r>
              <a:rPr lang="en-US" sz="2999" spc="59" dirty="0">
                <a:solidFill>
                  <a:srgbClr val="FFFFFF"/>
                </a:solidFill>
                <a:latin typeface="Anton"/>
              </a:rPr>
              <a:t>EXPLOIT - MISSION CONFERENCE</a:t>
            </a:r>
          </a:p>
          <a:p>
            <a:pPr algn="ctr">
              <a:lnSpc>
                <a:spcPts val="3899"/>
              </a:lnSpc>
            </a:pPr>
            <a:endParaRPr lang="en-US" sz="2999" spc="59" dirty="0">
              <a:solidFill>
                <a:srgbClr val="FFFFFF"/>
              </a:solidFill>
              <a:latin typeface="Anton"/>
            </a:endParaRPr>
          </a:p>
          <a:p>
            <a:pPr algn="ctr">
              <a:lnSpc>
                <a:spcPts val="3899"/>
              </a:lnSpc>
            </a:pPr>
            <a:endParaRPr lang="en-US" sz="2999" spc="59" dirty="0">
              <a:solidFill>
                <a:srgbClr val="FFFFFF"/>
              </a:solidFill>
              <a:latin typeface="Anton"/>
            </a:endParaRPr>
          </a:p>
        </p:txBody>
      </p:sp>
      <p:sp>
        <p:nvSpPr>
          <p:cNvPr id="29" name="TextBox 29"/>
          <p:cNvSpPr txBox="1"/>
          <p:nvPr/>
        </p:nvSpPr>
        <p:spPr>
          <a:xfrm>
            <a:off x="1360297" y="3748928"/>
            <a:ext cx="3677116" cy="916479"/>
          </a:xfrm>
          <a:prstGeom prst="rect">
            <a:avLst/>
          </a:prstGeom>
        </p:spPr>
        <p:txBody>
          <a:bodyPr lIns="0" tIns="0" rIns="0" bIns="0" rtlCol="0" anchor="t">
            <a:spAutoFit/>
          </a:bodyPr>
          <a:lstStyle/>
          <a:p>
            <a:pPr algn="ctr">
              <a:lnSpc>
                <a:spcPts val="3687"/>
              </a:lnSpc>
            </a:pPr>
            <a:r>
              <a:rPr lang="en-US" sz="2836" spc="56">
                <a:solidFill>
                  <a:srgbClr val="FFFFFF"/>
                </a:solidFill>
                <a:latin typeface="Anton"/>
              </a:rPr>
              <a:t>STARTED IN LOME, </a:t>
            </a:r>
          </a:p>
          <a:p>
            <a:pPr algn="ctr">
              <a:lnSpc>
                <a:spcPts val="3687"/>
              </a:lnSpc>
            </a:pPr>
            <a:r>
              <a:rPr lang="en-US" sz="2836" spc="56">
                <a:solidFill>
                  <a:srgbClr val="FFFFFF"/>
                </a:solidFill>
                <a:latin typeface="Anton"/>
              </a:rPr>
              <a:t>TOGO - WEST AFRICA</a:t>
            </a:r>
          </a:p>
        </p:txBody>
      </p:sp>
      <p:sp>
        <p:nvSpPr>
          <p:cNvPr id="30" name="TextBox 30"/>
          <p:cNvSpPr txBox="1"/>
          <p:nvPr/>
        </p:nvSpPr>
        <p:spPr>
          <a:xfrm>
            <a:off x="7363296" y="3430332"/>
            <a:ext cx="3241123" cy="1408975"/>
          </a:xfrm>
          <a:prstGeom prst="rect">
            <a:avLst/>
          </a:prstGeom>
        </p:spPr>
        <p:txBody>
          <a:bodyPr lIns="0" tIns="0" rIns="0" bIns="0" rtlCol="0" anchor="t">
            <a:spAutoFit/>
          </a:bodyPr>
          <a:lstStyle/>
          <a:p>
            <a:pPr algn="ctr">
              <a:lnSpc>
                <a:spcPts val="3250"/>
              </a:lnSpc>
            </a:pPr>
            <a:r>
              <a:rPr lang="en-US" sz="2500" spc="50" dirty="0">
                <a:solidFill>
                  <a:srgbClr val="FFFFFF"/>
                </a:solidFill>
                <a:latin typeface="Anton"/>
              </a:rPr>
              <a:t>EXTENDED TO </a:t>
            </a:r>
          </a:p>
          <a:p>
            <a:pPr algn="ctr">
              <a:lnSpc>
                <a:spcPts val="3899"/>
              </a:lnSpc>
            </a:pPr>
            <a:r>
              <a:rPr lang="en-US" sz="2999" spc="59" dirty="0">
                <a:solidFill>
                  <a:srgbClr val="FFFFFF"/>
                </a:solidFill>
                <a:latin typeface="Anton"/>
              </a:rPr>
              <a:t>CALIFORNIA- USA</a:t>
            </a:r>
          </a:p>
          <a:p>
            <a:pPr algn="ctr">
              <a:lnSpc>
                <a:spcPts val="4029"/>
              </a:lnSpc>
            </a:pPr>
            <a:endParaRPr lang="en-US" sz="2999" spc="59" dirty="0">
              <a:solidFill>
                <a:srgbClr val="FFFFFF"/>
              </a:solidFill>
              <a:latin typeface="Anton"/>
            </a:endParaRPr>
          </a:p>
        </p:txBody>
      </p:sp>
      <p:sp>
        <p:nvSpPr>
          <p:cNvPr id="31" name="TextBox 31"/>
          <p:cNvSpPr txBox="1"/>
          <p:nvPr/>
        </p:nvSpPr>
        <p:spPr>
          <a:xfrm>
            <a:off x="7114472" y="6919864"/>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2018</a:t>
            </a:r>
          </a:p>
        </p:txBody>
      </p:sp>
      <p:sp>
        <p:nvSpPr>
          <p:cNvPr id="32" name="TextBox 32"/>
          <p:cNvSpPr txBox="1"/>
          <p:nvPr/>
        </p:nvSpPr>
        <p:spPr>
          <a:xfrm>
            <a:off x="6546407" y="7612014"/>
            <a:ext cx="4683804" cy="952500"/>
          </a:xfrm>
          <a:prstGeom prst="rect">
            <a:avLst/>
          </a:prstGeom>
        </p:spPr>
        <p:txBody>
          <a:bodyPr lIns="0" tIns="0" rIns="0" bIns="0" rtlCol="0" anchor="t">
            <a:spAutoFit/>
          </a:bodyPr>
          <a:lstStyle/>
          <a:p>
            <a:pPr algn="ctr">
              <a:lnSpc>
                <a:spcPts val="3899"/>
              </a:lnSpc>
            </a:pPr>
            <a:r>
              <a:rPr lang="en-US" sz="2999" spc="59">
                <a:solidFill>
                  <a:srgbClr val="FFFFFF"/>
                </a:solidFill>
                <a:latin typeface="Anton Bold"/>
              </a:rPr>
              <a:t>LAST SATURDAY PRAYER FOR THE NATIONS</a:t>
            </a:r>
          </a:p>
        </p:txBody>
      </p:sp>
      <p:sp>
        <p:nvSpPr>
          <p:cNvPr id="33" name="TextBox 33"/>
          <p:cNvSpPr txBox="1"/>
          <p:nvPr/>
        </p:nvSpPr>
        <p:spPr>
          <a:xfrm>
            <a:off x="13524047" y="6872239"/>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2020</a:t>
            </a:r>
          </a:p>
        </p:txBody>
      </p:sp>
      <p:sp>
        <p:nvSpPr>
          <p:cNvPr id="34" name="TextBox 34"/>
          <p:cNvSpPr txBox="1"/>
          <p:nvPr/>
        </p:nvSpPr>
        <p:spPr>
          <a:xfrm>
            <a:off x="13524047" y="7429194"/>
            <a:ext cx="3241123" cy="1821815"/>
          </a:xfrm>
          <a:prstGeom prst="rect">
            <a:avLst/>
          </a:prstGeom>
        </p:spPr>
        <p:txBody>
          <a:bodyPr lIns="0" tIns="0" rIns="0" bIns="0" rtlCol="0" anchor="t">
            <a:spAutoFit/>
          </a:bodyPr>
          <a:lstStyle/>
          <a:p>
            <a:pPr algn="ctr">
              <a:lnSpc>
                <a:spcPts val="3639"/>
              </a:lnSpc>
            </a:pPr>
            <a:r>
              <a:rPr lang="en-US" sz="2799" spc="55">
                <a:solidFill>
                  <a:srgbClr val="FFFFFF"/>
                </a:solidFill>
                <a:latin typeface="Anton Bold"/>
              </a:rPr>
              <a:t>SYCOMORE</a:t>
            </a:r>
          </a:p>
          <a:p>
            <a:pPr algn="ctr">
              <a:lnSpc>
                <a:spcPts val="3639"/>
              </a:lnSpc>
            </a:pPr>
            <a:r>
              <a:rPr lang="en-US" sz="2799" spc="55">
                <a:solidFill>
                  <a:srgbClr val="FFFFFF"/>
                </a:solidFill>
                <a:latin typeface="Anton Bold"/>
              </a:rPr>
              <a:t>MISSION INTERNATIONAL INSTITUTE</a:t>
            </a:r>
          </a:p>
        </p:txBody>
      </p:sp>
      <p:grpSp>
        <p:nvGrpSpPr>
          <p:cNvPr id="35" name="Group 35"/>
          <p:cNvGrpSpPr/>
          <p:nvPr/>
        </p:nvGrpSpPr>
        <p:grpSpPr>
          <a:xfrm>
            <a:off x="12813412" y="2457403"/>
            <a:ext cx="4113110" cy="2903329"/>
            <a:chOff x="0" y="0"/>
            <a:chExt cx="1500474" cy="1059142"/>
          </a:xfrm>
        </p:grpSpPr>
        <p:sp>
          <p:nvSpPr>
            <p:cNvPr id="36" name="Freeform 36"/>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sp>
        <p:nvSpPr>
          <p:cNvPr id="37" name="TextBox 37"/>
          <p:cNvSpPr txBox="1"/>
          <p:nvPr/>
        </p:nvSpPr>
        <p:spPr>
          <a:xfrm>
            <a:off x="13249406" y="2810716"/>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Extra-Bold"/>
              </a:rPr>
              <a:t>2013 - PRESENT</a:t>
            </a:r>
          </a:p>
        </p:txBody>
      </p:sp>
      <p:sp>
        <p:nvSpPr>
          <p:cNvPr id="38" name="TextBox 38"/>
          <p:cNvSpPr txBox="1"/>
          <p:nvPr/>
        </p:nvSpPr>
        <p:spPr>
          <a:xfrm>
            <a:off x="12774362" y="3523503"/>
            <a:ext cx="4113110" cy="1064260"/>
          </a:xfrm>
          <a:prstGeom prst="rect">
            <a:avLst/>
          </a:prstGeom>
        </p:spPr>
        <p:txBody>
          <a:bodyPr lIns="0" tIns="0" rIns="0" bIns="0" rtlCol="0" anchor="t">
            <a:spAutoFit/>
          </a:bodyPr>
          <a:lstStyle/>
          <a:p>
            <a:pPr algn="ctr">
              <a:lnSpc>
                <a:spcPts val="4339"/>
              </a:lnSpc>
              <a:spcBef>
                <a:spcPct val="0"/>
              </a:spcBef>
            </a:pPr>
            <a:r>
              <a:rPr lang="en-US" sz="3099" spc="61">
                <a:solidFill>
                  <a:srgbClr val="FFFFFF"/>
                </a:solidFill>
                <a:latin typeface="Anton Bold"/>
              </a:rPr>
              <a:t>ESTABLISHED </a:t>
            </a:r>
          </a:p>
          <a:p>
            <a:pPr algn="ctr">
              <a:lnSpc>
                <a:spcPts val="4339"/>
              </a:lnSpc>
              <a:spcBef>
                <a:spcPct val="0"/>
              </a:spcBef>
            </a:pPr>
            <a:r>
              <a:rPr lang="en-US" sz="3099" spc="61">
                <a:solidFill>
                  <a:srgbClr val="FFFFFF"/>
                </a:solidFill>
                <a:latin typeface="Anton Bold"/>
              </a:rPr>
              <a:t>IN GEORGIA- USA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835789"/>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8156196"/>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a:grpSpLocks noChangeAspect="1"/>
          </p:cNvGrpSpPr>
          <p:nvPr/>
        </p:nvGrpSpPr>
        <p:grpSpPr>
          <a:xfrm>
            <a:off x="11183464" y="3901067"/>
            <a:ext cx="5246391" cy="524637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413" r="-8413"/>
              </a:stretch>
            </a:blipFill>
          </p:spPr>
        </p:sp>
      </p:grpSp>
      <p:sp>
        <p:nvSpPr>
          <p:cNvPr id="9" name="TextBox 9"/>
          <p:cNvSpPr txBox="1"/>
          <p:nvPr/>
        </p:nvSpPr>
        <p:spPr>
          <a:xfrm>
            <a:off x="4250911" y="1192924"/>
            <a:ext cx="10292699" cy="642865"/>
          </a:xfrm>
          <a:prstGeom prst="rect">
            <a:avLst/>
          </a:prstGeom>
        </p:spPr>
        <p:txBody>
          <a:bodyPr lIns="0" tIns="0" rIns="0" bIns="0" rtlCol="0" anchor="t">
            <a:spAutoFit/>
          </a:bodyPr>
          <a:lstStyle/>
          <a:p>
            <a:pPr>
              <a:lnSpc>
                <a:spcPts val="4841"/>
              </a:lnSpc>
            </a:pPr>
            <a:r>
              <a:rPr lang="en-US" sz="4940" spc="-291">
                <a:solidFill>
                  <a:srgbClr val="263F6B"/>
                </a:solidFill>
                <a:latin typeface="Montserrat Extra-Bold Italics"/>
              </a:rPr>
              <a:t>OUR JERUSELEM &amp; JUDEA</a:t>
            </a:r>
          </a:p>
        </p:txBody>
      </p:sp>
      <p:sp>
        <p:nvSpPr>
          <p:cNvPr id="10" name="TextBox 10"/>
          <p:cNvSpPr txBox="1"/>
          <p:nvPr/>
        </p:nvSpPr>
        <p:spPr>
          <a:xfrm>
            <a:off x="1723007" y="2375914"/>
            <a:ext cx="10160943" cy="952500"/>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63F6B"/>
                </a:solidFill>
                <a:latin typeface="Montserrat Extra-Bold Bold"/>
              </a:rPr>
              <a:t>LAST SATURDAY PRAYER FOR THE NATIONS </a:t>
            </a:r>
          </a:p>
          <a:p>
            <a:pPr>
              <a:lnSpc>
                <a:spcPts val="3899"/>
              </a:lnSpc>
            </a:pPr>
            <a:endParaRPr lang="en-US" sz="2999" spc="59">
              <a:solidFill>
                <a:srgbClr val="263F6B"/>
              </a:solidFill>
              <a:latin typeface="Montserrat Extra-Bold Bold"/>
            </a:endParaRPr>
          </a:p>
        </p:txBody>
      </p:sp>
      <p:sp>
        <p:nvSpPr>
          <p:cNvPr id="11" name="TextBox 11"/>
          <p:cNvSpPr txBox="1"/>
          <p:nvPr/>
        </p:nvSpPr>
        <p:spPr>
          <a:xfrm>
            <a:off x="1723007" y="5124450"/>
            <a:ext cx="6834278" cy="952500"/>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13559"/>
                </a:solidFill>
                <a:latin typeface="Montserrat Extra-Bold Bold"/>
              </a:rPr>
              <a:t>SYCOMORE MISSION INTERNATIONAL INSTITUTE</a:t>
            </a:r>
          </a:p>
        </p:txBody>
      </p:sp>
      <p:sp>
        <p:nvSpPr>
          <p:cNvPr id="12" name="TextBox 12"/>
          <p:cNvSpPr txBox="1"/>
          <p:nvPr/>
        </p:nvSpPr>
        <p:spPr>
          <a:xfrm>
            <a:off x="1723007" y="3565904"/>
            <a:ext cx="7153592" cy="970266"/>
          </a:xfrm>
          <a:prstGeom prst="rect">
            <a:avLst/>
          </a:prstGeom>
        </p:spPr>
        <p:txBody>
          <a:bodyPr lIns="0" tIns="0" rIns="0" bIns="0" rtlCol="0" anchor="t">
            <a:spAutoFit/>
          </a:bodyPr>
          <a:lstStyle/>
          <a:p>
            <a:pPr marL="647697" lvl="1" indent="-323848">
              <a:lnSpc>
                <a:spcPts val="3899"/>
              </a:lnSpc>
              <a:buFont typeface="Arial"/>
              <a:buChar char="•"/>
            </a:pPr>
            <a:r>
              <a:rPr lang="en-US" sz="2999" spc="59" dirty="0">
                <a:solidFill>
                  <a:srgbClr val="263F6B"/>
                </a:solidFill>
                <a:latin typeface="Montserrat Extra-Bold Bold"/>
              </a:rPr>
              <a:t>EXPLOIT - MISSION CONFERENCE</a:t>
            </a:r>
          </a:p>
        </p:txBody>
      </p:sp>
      <p:sp>
        <p:nvSpPr>
          <p:cNvPr id="13" name="TextBox 13"/>
          <p:cNvSpPr txBox="1"/>
          <p:nvPr/>
        </p:nvSpPr>
        <p:spPr>
          <a:xfrm>
            <a:off x="1826032" y="6956544"/>
            <a:ext cx="6834278" cy="466725"/>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13559"/>
                </a:solidFill>
                <a:latin typeface="Montserrat Extra-Bold Bold"/>
              </a:rPr>
              <a:t>MENTORING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531691"/>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8581181"/>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a:grpSpLocks noChangeAspect="1"/>
          </p:cNvGrpSpPr>
          <p:nvPr/>
        </p:nvGrpSpPr>
        <p:grpSpPr>
          <a:xfrm>
            <a:off x="10520331" y="2365237"/>
            <a:ext cx="6001409" cy="600138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63584" r="-63584"/>
              </a:stretch>
            </a:blipFill>
          </p:spPr>
        </p:sp>
      </p:grpSp>
      <p:sp>
        <p:nvSpPr>
          <p:cNvPr id="9" name="TextBox 9"/>
          <p:cNvSpPr txBox="1"/>
          <p:nvPr/>
        </p:nvSpPr>
        <p:spPr>
          <a:xfrm>
            <a:off x="3392065" y="1470352"/>
            <a:ext cx="11503870" cy="512945"/>
          </a:xfrm>
          <a:prstGeom prst="rect">
            <a:avLst/>
          </a:prstGeom>
        </p:spPr>
        <p:txBody>
          <a:bodyPr lIns="0" tIns="0" rIns="0" bIns="0" rtlCol="0" anchor="t">
            <a:spAutoFit/>
          </a:bodyPr>
          <a:lstStyle/>
          <a:p>
            <a:pPr>
              <a:lnSpc>
                <a:spcPts val="3959"/>
              </a:lnSpc>
            </a:pPr>
            <a:r>
              <a:rPr lang="en-US" sz="4040" spc="-238">
                <a:solidFill>
                  <a:srgbClr val="263F6B"/>
                </a:solidFill>
                <a:latin typeface="Montserrat Extra-Bold Italics"/>
              </a:rPr>
              <a:t>OUR SAMARIA AND THE ENDS OF THE EARTH</a:t>
            </a:r>
          </a:p>
        </p:txBody>
      </p:sp>
      <p:sp>
        <p:nvSpPr>
          <p:cNvPr id="10" name="TextBox 10"/>
          <p:cNvSpPr txBox="1"/>
          <p:nvPr/>
        </p:nvSpPr>
        <p:spPr>
          <a:xfrm>
            <a:off x="1456888" y="5523682"/>
            <a:ext cx="7153592" cy="1438275"/>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63F6B"/>
                </a:solidFill>
                <a:latin typeface="Montserrat Extra-Bold Bold"/>
              </a:rPr>
              <a:t>SYCOMORE MISSION INTERNATIONAL INSTITUTE IN FRENCH</a:t>
            </a:r>
          </a:p>
        </p:txBody>
      </p:sp>
      <p:sp>
        <p:nvSpPr>
          <p:cNvPr id="11" name="TextBox 11"/>
          <p:cNvSpPr txBox="1"/>
          <p:nvPr/>
        </p:nvSpPr>
        <p:spPr>
          <a:xfrm>
            <a:off x="1456888" y="7463581"/>
            <a:ext cx="6834278" cy="952500"/>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63F6B"/>
                </a:solidFill>
                <a:latin typeface="Montserrat Extra-Bold Bold"/>
              </a:rPr>
              <a:t>EVANGELISM AND CHURCH PLANTING</a:t>
            </a:r>
          </a:p>
        </p:txBody>
      </p:sp>
      <p:sp>
        <p:nvSpPr>
          <p:cNvPr id="12" name="TextBox 12"/>
          <p:cNvSpPr txBox="1"/>
          <p:nvPr/>
        </p:nvSpPr>
        <p:spPr>
          <a:xfrm>
            <a:off x="1456888" y="4148814"/>
            <a:ext cx="7153592" cy="970266"/>
          </a:xfrm>
          <a:prstGeom prst="rect">
            <a:avLst/>
          </a:prstGeom>
        </p:spPr>
        <p:txBody>
          <a:bodyPr lIns="0" tIns="0" rIns="0" bIns="0" rtlCol="0" anchor="t">
            <a:spAutoFit/>
          </a:bodyPr>
          <a:lstStyle/>
          <a:p>
            <a:pPr marL="647697" lvl="1" indent="-323848">
              <a:lnSpc>
                <a:spcPts val="3899"/>
              </a:lnSpc>
              <a:buFont typeface="Arial"/>
              <a:buChar char="•"/>
            </a:pPr>
            <a:r>
              <a:rPr lang="en-US" sz="2999" spc="59" dirty="0">
                <a:solidFill>
                  <a:srgbClr val="213559"/>
                </a:solidFill>
                <a:latin typeface="Montserrat Extra-Bold Bold"/>
              </a:rPr>
              <a:t>EXPLOIT - MISSION CONFERENCE IN FRENCH</a:t>
            </a:r>
          </a:p>
        </p:txBody>
      </p:sp>
      <p:sp>
        <p:nvSpPr>
          <p:cNvPr id="13" name="TextBox 13"/>
          <p:cNvSpPr txBox="1"/>
          <p:nvPr/>
        </p:nvSpPr>
        <p:spPr>
          <a:xfrm>
            <a:off x="1456888" y="2659571"/>
            <a:ext cx="8411952" cy="952500"/>
          </a:xfrm>
          <a:prstGeom prst="rect">
            <a:avLst/>
          </a:prstGeom>
        </p:spPr>
        <p:txBody>
          <a:bodyPr lIns="0" tIns="0" rIns="0" bIns="0" rtlCol="0" anchor="t">
            <a:spAutoFit/>
          </a:bodyPr>
          <a:lstStyle/>
          <a:p>
            <a:pPr marL="647697" lvl="1" indent="-323848">
              <a:lnSpc>
                <a:spcPts val="3899"/>
              </a:lnSpc>
              <a:buFont typeface="Arial"/>
              <a:buChar char="•"/>
            </a:pPr>
            <a:r>
              <a:rPr lang="en-US" sz="2999" spc="59">
                <a:solidFill>
                  <a:srgbClr val="213559"/>
                </a:solidFill>
                <a:latin typeface="Montserrat Extra-Bold Bold"/>
              </a:rPr>
              <a:t>LAST SATURDAY PRAYER FOR THE NATIONS IN FRENCH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1028700" y="615601"/>
            <a:ext cx="8818034" cy="9143790"/>
            <a:chOff x="0" y="0"/>
            <a:chExt cx="11757379" cy="12191720"/>
          </a:xfrm>
        </p:grpSpPr>
        <p:pic>
          <p:nvPicPr>
            <p:cNvPr id="6" name="Picture 6"/>
            <p:cNvPicPr>
              <a:picLocks noChangeAspect="1"/>
            </p:cNvPicPr>
            <p:nvPr/>
          </p:nvPicPr>
          <p:blipFill>
            <a:blip r:embed="rId4"/>
            <a:srcRect l="22876" r="22876"/>
            <a:stretch>
              <a:fillRect/>
            </a:stretch>
          </p:blipFill>
          <p:spPr>
            <a:xfrm>
              <a:off x="0" y="0"/>
              <a:ext cx="11757379" cy="12191720"/>
            </a:xfrm>
            <a:prstGeom prst="rect">
              <a:avLst/>
            </a:prstGeom>
          </p:spPr>
        </p:pic>
      </p:grpSp>
      <p:sp>
        <p:nvSpPr>
          <p:cNvPr id="7" name="AutoShape 7"/>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sp>
        <p:nvSpPr>
          <p:cNvPr id="8" name="TextBox 8"/>
          <p:cNvSpPr txBox="1"/>
          <p:nvPr/>
        </p:nvSpPr>
        <p:spPr>
          <a:xfrm>
            <a:off x="10477134" y="1001107"/>
            <a:ext cx="5927134" cy="798721"/>
          </a:xfrm>
          <a:prstGeom prst="rect">
            <a:avLst/>
          </a:prstGeom>
        </p:spPr>
        <p:txBody>
          <a:bodyPr lIns="0" tIns="0" rIns="0" bIns="0" rtlCol="0" anchor="t">
            <a:spAutoFit/>
          </a:bodyPr>
          <a:lstStyle/>
          <a:p>
            <a:pPr algn="just">
              <a:lnSpc>
                <a:spcPts val="5958"/>
              </a:lnSpc>
            </a:pPr>
            <a:r>
              <a:rPr lang="en-US" sz="6080" spc="-358">
                <a:solidFill>
                  <a:srgbClr val="FFFFFF"/>
                </a:solidFill>
                <a:latin typeface="Montserrat Extra-Bold Italics"/>
              </a:rPr>
              <a:t>MADAGASCAR</a:t>
            </a:r>
          </a:p>
        </p:txBody>
      </p:sp>
      <p:sp>
        <p:nvSpPr>
          <p:cNvPr id="9" name="TextBox 9"/>
          <p:cNvSpPr txBox="1"/>
          <p:nvPr/>
        </p:nvSpPr>
        <p:spPr>
          <a:xfrm>
            <a:off x="11116333" y="1780779"/>
            <a:ext cx="5153535" cy="423054"/>
          </a:xfrm>
          <a:prstGeom prst="rect">
            <a:avLst/>
          </a:prstGeom>
        </p:spPr>
        <p:txBody>
          <a:bodyPr lIns="0" tIns="0" rIns="0" bIns="0" rtlCol="0" anchor="t">
            <a:spAutoFit/>
          </a:bodyPr>
          <a:lstStyle/>
          <a:p>
            <a:pPr algn="just">
              <a:lnSpc>
                <a:spcPts val="3495"/>
              </a:lnSpc>
              <a:spcBef>
                <a:spcPct val="0"/>
              </a:spcBef>
            </a:pPr>
            <a:r>
              <a:rPr lang="en-US" sz="2688" spc="53">
                <a:solidFill>
                  <a:srgbClr val="FFFFFF"/>
                </a:solidFill>
                <a:latin typeface="Montserrat Extra-Bold"/>
              </a:rPr>
              <a:t>OUR MISSION BASE</a:t>
            </a:r>
          </a:p>
        </p:txBody>
      </p:sp>
      <p:sp>
        <p:nvSpPr>
          <p:cNvPr id="10" name="TextBox 10"/>
          <p:cNvSpPr txBox="1"/>
          <p:nvPr/>
        </p:nvSpPr>
        <p:spPr>
          <a:xfrm>
            <a:off x="10171545" y="2093229"/>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JESUS FILM BACKPACK</a:t>
            </a:r>
          </a:p>
        </p:txBody>
      </p:sp>
      <p:sp>
        <p:nvSpPr>
          <p:cNvPr id="11" name="TextBox 11"/>
          <p:cNvSpPr txBox="1"/>
          <p:nvPr/>
        </p:nvSpPr>
        <p:spPr>
          <a:xfrm>
            <a:off x="10477134" y="2826654"/>
            <a:ext cx="4931399" cy="1560011"/>
          </a:xfrm>
          <a:prstGeom prst="rect">
            <a:avLst/>
          </a:prstGeom>
        </p:spPr>
        <p:txBody>
          <a:bodyPr lIns="0" tIns="0" rIns="0" bIns="0" rtlCol="0" anchor="t">
            <a:spAutoFit/>
          </a:bodyPr>
          <a:lstStyle/>
          <a:p>
            <a:pPr>
              <a:lnSpc>
                <a:spcPts val="3133"/>
              </a:lnSpc>
            </a:pPr>
            <a:r>
              <a:rPr lang="en-US" sz="2238" spc="44" dirty="0">
                <a:solidFill>
                  <a:srgbClr val="FFFFFF"/>
                </a:solidFill>
                <a:latin typeface="Montserrat"/>
              </a:rPr>
              <a:t>Evangelism in done in their local languages  so that they can better understand the message of Jesus and act on it.</a:t>
            </a:r>
          </a:p>
        </p:txBody>
      </p:sp>
      <p:sp>
        <p:nvSpPr>
          <p:cNvPr id="12" name="TextBox 12"/>
          <p:cNvSpPr txBox="1"/>
          <p:nvPr/>
        </p:nvSpPr>
        <p:spPr>
          <a:xfrm>
            <a:off x="10597129" y="7776521"/>
            <a:ext cx="5272467" cy="8509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Financial help to build or repair churches and so on.</a:t>
            </a:r>
          </a:p>
        </p:txBody>
      </p:sp>
      <p:sp>
        <p:nvSpPr>
          <p:cNvPr id="13" name="TextBox 13"/>
          <p:cNvSpPr txBox="1"/>
          <p:nvPr/>
        </p:nvSpPr>
        <p:spPr>
          <a:xfrm>
            <a:off x="10280633" y="4434290"/>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a:rPr>
              <a:t>CHURCH PLANTING</a:t>
            </a:r>
          </a:p>
        </p:txBody>
      </p:sp>
      <p:sp>
        <p:nvSpPr>
          <p:cNvPr id="14" name="TextBox 14"/>
          <p:cNvSpPr txBox="1"/>
          <p:nvPr/>
        </p:nvSpPr>
        <p:spPr>
          <a:xfrm>
            <a:off x="10631127" y="5149397"/>
            <a:ext cx="5015718" cy="1727200"/>
          </a:xfrm>
          <a:prstGeom prst="rect">
            <a:avLst/>
          </a:prstGeom>
        </p:spPr>
        <p:txBody>
          <a:bodyPr lIns="0" tIns="0" rIns="0" bIns="0" rtlCol="0" anchor="t">
            <a:spAutoFit/>
          </a:bodyPr>
          <a:lstStyle/>
          <a:p>
            <a:pPr>
              <a:lnSpc>
                <a:spcPts val="3499"/>
              </a:lnSpc>
            </a:pPr>
            <a:r>
              <a:rPr lang="en-US" sz="2499" spc="49">
                <a:solidFill>
                  <a:srgbClr val="FFFFFF"/>
                </a:solidFill>
                <a:latin typeface="Montserrat"/>
              </a:rPr>
              <a:t>Local leaders are trained to lead the churches planted effectively in making them disciples of Jesus.</a:t>
            </a:r>
          </a:p>
        </p:txBody>
      </p:sp>
      <p:sp>
        <p:nvSpPr>
          <p:cNvPr id="15" name="TextBox 15"/>
          <p:cNvSpPr txBox="1"/>
          <p:nvPr/>
        </p:nvSpPr>
        <p:spPr>
          <a:xfrm>
            <a:off x="10171545" y="7037994"/>
            <a:ext cx="6123635" cy="619125"/>
          </a:xfrm>
          <a:prstGeom prst="rect">
            <a:avLst/>
          </a:prstGeom>
        </p:spPr>
        <p:txBody>
          <a:bodyPr lIns="0" tIns="0" rIns="0" bIns="0" rtlCol="0" anchor="t">
            <a:spAutoFit/>
          </a:bodyPr>
          <a:lstStyle/>
          <a:p>
            <a:pPr marL="539749" lvl="1" indent="-269875">
              <a:lnSpc>
                <a:spcPts val="5624"/>
              </a:lnSpc>
              <a:buFont typeface="Arial"/>
              <a:buChar char="•"/>
            </a:pPr>
            <a:r>
              <a:rPr lang="en-US" sz="2499" spc="49">
                <a:solidFill>
                  <a:srgbClr val="FFFFFF"/>
                </a:solidFill>
                <a:latin typeface="Montserrat Extra-Bold Bold"/>
              </a:rPr>
              <a:t>SOCIAL WORK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sp>
        <p:nvSpPr>
          <p:cNvPr id="5" name="AutoShape 5"/>
          <p:cNvSpPr/>
          <p:nvPr/>
        </p:nvSpPr>
        <p:spPr>
          <a:xfrm rot="-5400000">
            <a:off x="13018986" y="5376538"/>
            <a:ext cx="6492240" cy="0"/>
          </a:xfrm>
          <a:prstGeom prst="line">
            <a:avLst/>
          </a:prstGeom>
          <a:ln w="9525" cap="rnd">
            <a:solidFill>
              <a:srgbClr val="FFFFFF"/>
            </a:solidFill>
            <a:prstDash val="solid"/>
            <a:headEnd type="none" w="sm" len="sm"/>
            <a:tailEnd type="none" w="sm" len="sm"/>
          </a:ln>
        </p:spPr>
      </p:sp>
      <p:grpSp>
        <p:nvGrpSpPr>
          <p:cNvPr id="6" name="Group 6"/>
          <p:cNvGrpSpPr>
            <a:grpSpLocks noChangeAspect="1"/>
          </p:cNvGrpSpPr>
          <p:nvPr/>
        </p:nvGrpSpPr>
        <p:grpSpPr>
          <a:xfrm>
            <a:off x="9086366" y="831352"/>
            <a:ext cx="6856630" cy="3856806"/>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6036" b="-27309"/>
              </a:stretch>
            </a:blipFill>
          </p:spPr>
        </p:sp>
      </p:grpSp>
      <p:grpSp>
        <p:nvGrpSpPr>
          <p:cNvPr id="8" name="Group 8"/>
          <p:cNvGrpSpPr>
            <a:grpSpLocks noChangeAspect="1"/>
          </p:cNvGrpSpPr>
          <p:nvPr/>
        </p:nvGrpSpPr>
        <p:grpSpPr>
          <a:xfrm>
            <a:off x="8985403" y="5381301"/>
            <a:ext cx="7115470" cy="400240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65" b="-9265"/>
              </a:stretch>
            </a:blipFill>
          </p:spPr>
        </p:sp>
      </p:grpSp>
      <p:grpSp>
        <p:nvGrpSpPr>
          <p:cNvPr id="10" name="Group 10"/>
          <p:cNvGrpSpPr>
            <a:grpSpLocks noChangeAspect="1"/>
          </p:cNvGrpSpPr>
          <p:nvPr/>
        </p:nvGrpSpPr>
        <p:grpSpPr>
          <a:xfrm>
            <a:off x="1782070" y="5434126"/>
            <a:ext cx="6798617" cy="3824174"/>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b="-33346"/>
              </a:stretch>
            </a:blipFill>
          </p:spPr>
        </p:sp>
      </p:grpSp>
      <p:grpSp>
        <p:nvGrpSpPr>
          <p:cNvPr id="12" name="Group 12"/>
          <p:cNvGrpSpPr>
            <a:grpSpLocks noChangeAspect="1"/>
          </p:cNvGrpSpPr>
          <p:nvPr/>
        </p:nvGrpSpPr>
        <p:grpSpPr>
          <a:xfrm>
            <a:off x="1485144" y="831352"/>
            <a:ext cx="6856630" cy="3856806"/>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16673" b="-16673"/>
              </a:stretch>
            </a:blipFill>
          </p:spPr>
        </p:sp>
      </p:grpSp>
      <p:sp>
        <p:nvSpPr>
          <p:cNvPr id="14" name="TextBox 14"/>
          <p:cNvSpPr txBox="1"/>
          <p:nvPr/>
        </p:nvSpPr>
        <p:spPr>
          <a:xfrm>
            <a:off x="5851308" y="4771092"/>
            <a:ext cx="5927134" cy="523588"/>
          </a:xfrm>
          <a:prstGeom prst="rect">
            <a:avLst/>
          </a:prstGeom>
        </p:spPr>
        <p:txBody>
          <a:bodyPr lIns="0" tIns="0" rIns="0" bIns="0" rtlCol="0" anchor="t">
            <a:spAutoFit/>
          </a:bodyPr>
          <a:lstStyle/>
          <a:p>
            <a:pPr algn="ctr">
              <a:lnSpc>
                <a:spcPts val="3999"/>
              </a:lnSpc>
            </a:pPr>
            <a:r>
              <a:rPr lang="en-US" sz="4080" spc="-240">
                <a:solidFill>
                  <a:srgbClr val="FFFFFF"/>
                </a:solidFill>
                <a:latin typeface="Montserrat Extra-Bold Italics"/>
              </a:rPr>
              <a:t>MADAGASCAR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875</Words>
  <Application>Microsoft Office PowerPoint</Application>
  <PresentationFormat>Custom</PresentationFormat>
  <Paragraphs>137</Paragraphs>
  <Slides>30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Arimo Bold</vt:lpstr>
      <vt:lpstr>Montserrat Extra-Bold Bold Italics</vt:lpstr>
      <vt:lpstr>Calibri</vt:lpstr>
      <vt:lpstr>Anton</vt:lpstr>
      <vt:lpstr>Montserrat Bold</vt:lpstr>
      <vt:lpstr>Montserrat</vt:lpstr>
      <vt:lpstr>Archivo Black Bold</vt:lpstr>
      <vt:lpstr>Montserrat Extra-Bold Bold</vt:lpstr>
      <vt:lpstr>Montserrat Extra-Bold Italics</vt:lpstr>
      <vt:lpstr>Arimo</vt:lpstr>
      <vt:lpstr>Arial</vt:lpstr>
      <vt:lpstr>Anton Bold</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Company Profile Presentation</dc:title>
  <dc:creator>Mission Sycomore</dc:creator>
  <cp:lastModifiedBy>Mission Sycomore</cp:lastModifiedBy>
  <cp:revision>16</cp:revision>
  <dcterms:created xsi:type="dcterms:W3CDTF">2006-08-16T00:00:00Z</dcterms:created>
  <dcterms:modified xsi:type="dcterms:W3CDTF">2022-06-04T10:51:54Z</dcterms:modified>
  <dc:identifier>DAFB6hh-wmg</dc:identifier>
</cp:coreProperties>
</file>